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60" roundtripDataSignature="AMtx7miirfqUj/CZnzoF6RxPpN+Kt7Q5w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60" Type="http://customschemas.google.com/relationships/presentationmetadata" Target="metadata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11" Type="http://schemas.openxmlformats.org/officeDocument/2006/relationships/slide" Target="slides/slide7.xml"/><Relationship Id="rId55" Type="http://schemas.openxmlformats.org/officeDocument/2006/relationships/slide" Target="slides/slide51.xml"/><Relationship Id="rId10" Type="http://schemas.openxmlformats.org/officeDocument/2006/relationships/slide" Target="slides/slide6.xml"/><Relationship Id="rId54" Type="http://schemas.openxmlformats.org/officeDocument/2006/relationships/slide" Target="slides/slide50.xml"/><Relationship Id="rId13" Type="http://schemas.openxmlformats.org/officeDocument/2006/relationships/slide" Target="slides/slide9.xml"/><Relationship Id="rId57" Type="http://schemas.openxmlformats.org/officeDocument/2006/relationships/slide" Target="slides/slide53.xml"/><Relationship Id="rId12" Type="http://schemas.openxmlformats.org/officeDocument/2006/relationships/slide" Target="slides/slide8.xml"/><Relationship Id="rId56" Type="http://schemas.openxmlformats.org/officeDocument/2006/relationships/slide" Target="slides/slide52.xml"/><Relationship Id="rId15" Type="http://schemas.openxmlformats.org/officeDocument/2006/relationships/slide" Target="slides/slide11.xml"/><Relationship Id="rId59" Type="http://schemas.openxmlformats.org/officeDocument/2006/relationships/slide" Target="slides/slide55.xml"/><Relationship Id="rId14" Type="http://schemas.openxmlformats.org/officeDocument/2006/relationships/slide" Target="slides/slide10.xml"/><Relationship Id="rId58" Type="http://schemas.openxmlformats.org/officeDocument/2006/relationships/slide" Target="slides/slide5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31b6ff14346_0_1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31b6ff14346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1b6ff14346_0_2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1b6ff14346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31b6ff14346_0_2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31b6ff14346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31b6ff14346_0_3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31b6ff14346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31b6ff14346_0_4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31b6ff14346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31b6ff14346_0_4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31b6ff14346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1c9205d6d2_0_1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31c9205d6d2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31b6ff14346_0_6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31b6ff14346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31b6ff14346_0_6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31b6ff14346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31b6ff14346_0_7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31b6ff14346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31b6ff14346_0_8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31b6ff14346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31b6ff14346_0_8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31b6ff14346_0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31b6ff14346_0_9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31b6ff14346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31b6ff14346_0_9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31b6ff14346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31c6a32b077_0_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31c6a32b077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31c6a32b077_0_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31c6a32b077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31c6a32b077_0_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31c6a32b077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31c6a32b077_0_2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31c6a32b077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31c6a32b077_0_2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31c6a32b077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31c6a32b077_0_3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31c6a32b077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31c6a32b077_0_3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31c6a32b077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31c6a32b077_0_4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31c6a32b077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31c6a32b077_0_5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31c6a32b077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31c6a32b077_0_5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31c6a32b077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31c6a32b077_0_6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Google Shape;416;g31c6a32b077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31c6a32b077_0_7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31c6a32b077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31c6a32b077_0_7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Google Shape;432;g31c6a32b077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31c6a32b077_0_11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31c6a32b077_0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31c6a32b077_0_12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31c6a32b077_0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1c6a32b077_0_13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31c6a32b077_0_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31c6a32b077_0_13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Google Shape;459;g31c6a32b077_0_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31c6a32b077_0_14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31c6a32b077_0_1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31c6a32b077_0_8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" name="Google Shape;472;g31c6a32b077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31c6a32b077_0_8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" name="Google Shape;478;g31c6a32b077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31c6a32b077_0_10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6" name="Google Shape;486;g31c6a32b077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31c6a32b077_0_10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3" name="Google Shape;493;g31c6a32b077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1b6ff14346_0_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31b6ff14346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31c6a32b077_0_11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2" name="Google Shape;502;g31c6a32b077_0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g31c6a32b077_0_14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9" name="Google Shape;509;g31c6a32b077_0_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31c6a32b077_0_16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Google Shape;520;g31c6a32b077_0_1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31c6a32b077_0_16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7" name="Google Shape;527;g31c6a32b077_0_1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31c6a32b077_0_17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4" name="Google Shape;534;g31c6a32b077_0_1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31c6a32b077_0_15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Google Shape;542;g31c6a32b077_0_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4"/>
          <p:cNvSpPr txBox="1"/>
          <p:nvPr>
            <p:ph type="ctrTitle"/>
          </p:nvPr>
        </p:nvSpPr>
        <p:spPr>
          <a:xfrm>
            <a:off x="308388" y="745440"/>
            <a:ext cx="8132227" cy="35598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14"/>
          <p:cNvSpPr txBox="1"/>
          <p:nvPr>
            <p:ph idx="1" type="subTitle"/>
          </p:nvPr>
        </p:nvSpPr>
        <p:spPr>
          <a:xfrm>
            <a:off x="317308" y="4669316"/>
            <a:ext cx="8132227" cy="135048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1pPr>
            <a:lvl2pPr lvl="1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14"/>
          <p:cNvSpPr txBox="1"/>
          <p:nvPr>
            <p:ph idx="10" type="dt"/>
          </p:nvPr>
        </p:nvSpPr>
        <p:spPr>
          <a:xfrm>
            <a:off x="340137" y="63202"/>
            <a:ext cx="2743200" cy="31822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14"/>
          <p:cNvSpPr txBox="1"/>
          <p:nvPr>
            <p:ph idx="11" type="ftr"/>
          </p:nvPr>
        </p:nvSpPr>
        <p:spPr>
          <a:xfrm>
            <a:off x="7344016" y="6424761"/>
            <a:ext cx="405993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14"/>
          <p:cNvSpPr txBox="1"/>
          <p:nvPr>
            <p:ph idx="12" type="sldNum"/>
          </p:nvPr>
        </p:nvSpPr>
        <p:spPr>
          <a:xfrm>
            <a:off x="11403951" y="6425816"/>
            <a:ext cx="42976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3"/>
          <p:cNvSpPr txBox="1"/>
          <p:nvPr>
            <p:ph type="title"/>
          </p:nvPr>
        </p:nvSpPr>
        <p:spPr>
          <a:xfrm>
            <a:off x="308387" y="757451"/>
            <a:ext cx="10875953" cy="12146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3"/>
          <p:cNvSpPr txBox="1"/>
          <p:nvPr>
            <p:ph idx="1" type="body"/>
          </p:nvPr>
        </p:nvSpPr>
        <p:spPr>
          <a:xfrm rot="5400000">
            <a:off x="3736054" y="-1428486"/>
            <a:ext cx="4047699" cy="108488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+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+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23"/>
          <p:cNvSpPr txBox="1"/>
          <p:nvPr>
            <p:ph idx="10" type="dt"/>
          </p:nvPr>
        </p:nvSpPr>
        <p:spPr>
          <a:xfrm>
            <a:off x="340137" y="63202"/>
            <a:ext cx="2743200" cy="31822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23"/>
          <p:cNvSpPr txBox="1"/>
          <p:nvPr>
            <p:ph idx="11" type="ftr"/>
          </p:nvPr>
        </p:nvSpPr>
        <p:spPr>
          <a:xfrm>
            <a:off x="7344016" y="6424761"/>
            <a:ext cx="405993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23"/>
          <p:cNvSpPr txBox="1"/>
          <p:nvPr>
            <p:ph idx="12" type="sldNum"/>
          </p:nvPr>
        </p:nvSpPr>
        <p:spPr>
          <a:xfrm>
            <a:off x="11403951" y="6425816"/>
            <a:ext cx="42976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4"/>
          <p:cNvSpPr txBox="1"/>
          <p:nvPr>
            <p:ph type="title"/>
          </p:nvPr>
        </p:nvSpPr>
        <p:spPr>
          <a:xfrm rot="5400000">
            <a:off x="7829088" y="2286389"/>
            <a:ext cx="5338369" cy="227755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4"/>
          <p:cNvSpPr txBox="1"/>
          <p:nvPr>
            <p:ph idx="1" type="body"/>
          </p:nvPr>
        </p:nvSpPr>
        <p:spPr>
          <a:xfrm rot="5400000">
            <a:off x="2284058" y="-689878"/>
            <a:ext cx="5338369" cy="82300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+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+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24"/>
          <p:cNvSpPr txBox="1"/>
          <p:nvPr>
            <p:ph idx="10" type="dt"/>
          </p:nvPr>
        </p:nvSpPr>
        <p:spPr>
          <a:xfrm>
            <a:off x="340137" y="63202"/>
            <a:ext cx="2743200" cy="31822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24"/>
          <p:cNvSpPr txBox="1"/>
          <p:nvPr>
            <p:ph idx="11" type="ftr"/>
          </p:nvPr>
        </p:nvSpPr>
        <p:spPr>
          <a:xfrm>
            <a:off x="7344016" y="6424761"/>
            <a:ext cx="405993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24"/>
          <p:cNvSpPr txBox="1"/>
          <p:nvPr>
            <p:ph idx="12" type="sldNum"/>
          </p:nvPr>
        </p:nvSpPr>
        <p:spPr>
          <a:xfrm>
            <a:off x="11403951" y="6425816"/>
            <a:ext cx="42976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5"/>
          <p:cNvSpPr txBox="1"/>
          <p:nvPr>
            <p:ph type="title"/>
          </p:nvPr>
        </p:nvSpPr>
        <p:spPr>
          <a:xfrm>
            <a:off x="308387" y="620202"/>
            <a:ext cx="9956747" cy="143878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5"/>
          <p:cNvSpPr txBox="1"/>
          <p:nvPr>
            <p:ph idx="1" type="body"/>
          </p:nvPr>
        </p:nvSpPr>
        <p:spPr>
          <a:xfrm>
            <a:off x="335467" y="2306781"/>
            <a:ext cx="9956747" cy="38701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+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+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15"/>
          <p:cNvSpPr txBox="1"/>
          <p:nvPr>
            <p:ph idx="10" type="dt"/>
          </p:nvPr>
        </p:nvSpPr>
        <p:spPr>
          <a:xfrm>
            <a:off x="340137" y="63202"/>
            <a:ext cx="2743200" cy="31822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15"/>
          <p:cNvSpPr txBox="1"/>
          <p:nvPr>
            <p:ph idx="11" type="ftr"/>
          </p:nvPr>
        </p:nvSpPr>
        <p:spPr>
          <a:xfrm>
            <a:off x="7344016" y="6424761"/>
            <a:ext cx="405993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15"/>
          <p:cNvSpPr txBox="1"/>
          <p:nvPr>
            <p:ph idx="12" type="sldNum"/>
          </p:nvPr>
        </p:nvSpPr>
        <p:spPr>
          <a:xfrm>
            <a:off x="11403951" y="6425816"/>
            <a:ext cx="42976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6"/>
          <p:cNvSpPr txBox="1"/>
          <p:nvPr>
            <p:ph type="title"/>
          </p:nvPr>
        </p:nvSpPr>
        <p:spPr>
          <a:xfrm>
            <a:off x="340138" y="2243708"/>
            <a:ext cx="9156288" cy="377609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Arial"/>
              <a:buNone/>
              <a:defRPr sz="6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6"/>
          <p:cNvSpPr txBox="1"/>
          <p:nvPr>
            <p:ph idx="1" type="body"/>
          </p:nvPr>
        </p:nvSpPr>
        <p:spPr>
          <a:xfrm>
            <a:off x="340137" y="838201"/>
            <a:ext cx="9156289" cy="14055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6" name="Google Shape;26;p16"/>
          <p:cNvSpPr txBox="1"/>
          <p:nvPr>
            <p:ph idx="10" type="dt"/>
          </p:nvPr>
        </p:nvSpPr>
        <p:spPr>
          <a:xfrm>
            <a:off x="340137" y="63202"/>
            <a:ext cx="2743200" cy="31822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16"/>
          <p:cNvSpPr txBox="1"/>
          <p:nvPr>
            <p:ph idx="11" type="ftr"/>
          </p:nvPr>
        </p:nvSpPr>
        <p:spPr>
          <a:xfrm>
            <a:off x="7344016" y="6424761"/>
            <a:ext cx="405993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16"/>
          <p:cNvSpPr txBox="1"/>
          <p:nvPr>
            <p:ph idx="12" type="sldNum"/>
          </p:nvPr>
        </p:nvSpPr>
        <p:spPr>
          <a:xfrm>
            <a:off x="11403951" y="6425816"/>
            <a:ext cx="42976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7"/>
          <p:cNvSpPr txBox="1"/>
          <p:nvPr>
            <p:ph type="title"/>
          </p:nvPr>
        </p:nvSpPr>
        <p:spPr>
          <a:xfrm>
            <a:off x="303197" y="750627"/>
            <a:ext cx="10846556" cy="1304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7"/>
          <p:cNvSpPr txBox="1"/>
          <p:nvPr>
            <p:ph idx="1" type="body"/>
          </p:nvPr>
        </p:nvSpPr>
        <p:spPr>
          <a:xfrm>
            <a:off x="1056961" y="2075250"/>
            <a:ext cx="4571288" cy="41014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+"/>
              <a:defRPr sz="1800"/>
            </a:lvl2pPr>
            <a:lvl3pPr indent="-3302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/>
            </a:lvl3pPr>
            <a:lvl4pPr indent="-3175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+"/>
              <a:defRPr sz="1400"/>
            </a:lvl4pPr>
            <a:lvl5pPr indent="-3175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17"/>
          <p:cNvSpPr txBox="1"/>
          <p:nvPr>
            <p:ph idx="2" type="body"/>
          </p:nvPr>
        </p:nvSpPr>
        <p:spPr>
          <a:xfrm>
            <a:off x="6379560" y="2075250"/>
            <a:ext cx="4770191" cy="41014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+"/>
              <a:defRPr sz="1800"/>
            </a:lvl2pPr>
            <a:lvl3pPr indent="-3302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/>
            </a:lvl3pPr>
            <a:lvl4pPr indent="-3175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+"/>
              <a:defRPr sz="1400"/>
            </a:lvl4pPr>
            <a:lvl5pPr indent="-3175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17"/>
          <p:cNvSpPr txBox="1"/>
          <p:nvPr>
            <p:ph idx="10" type="dt"/>
          </p:nvPr>
        </p:nvSpPr>
        <p:spPr>
          <a:xfrm>
            <a:off x="340137" y="63202"/>
            <a:ext cx="2743200" cy="31822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17"/>
          <p:cNvSpPr txBox="1"/>
          <p:nvPr>
            <p:ph idx="11" type="ftr"/>
          </p:nvPr>
        </p:nvSpPr>
        <p:spPr>
          <a:xfrm>
            <a:off x="7344016" y="6424761"/>
            <a:ext cx="405993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7"/>
          <p:cNvSpPr txBox="1"/>
          <p:nvPr>
            <p:ph idx="12" type="sldNum"/>
          </p:nvPr>
        </p:nvSpPr>
        <p:spPr>
          <a:xfrm>
            <a:off x="11403951" y="6425816"/>
            <a:ext cx="42976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8"/>
          <p:cNvSpPr txBox="1"/>
          <p:nvPr>
            <p:ph type="title"/>
          </p:nvPr>
        </p:nvSpPr>
        <p:spPr>
          <a:xfrm>
            <a:off x="305649" y="743803"/>
            <a:ext cx="10764271" cy="10253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8"/>
          <p:cNvSpPr txBox="1"/>
          <p:nvPr>
            <p:ph idx="1" type="body"/>
          </p:nvPr>
        </p:nvSpPr>
        <p:spPr>
          <a:xfrm>
            <a:off x="1056961" y="1769166"/>
            <a:ext cx="4571287" cy="81500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0" sz="2000" cap="none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9" name="Google Shape;39;p18"/>
          <p:cNvSpPr txBox="1"/>
          <p:nvPr>
            <p:ph idx="2" type="body"/>
          </p:nvPr>
        </p:nvSpPr>
        <p:spPr>
          <a:xfrm>
            <a:off x="1056961" y="2678597"/>
            <a:ext cx="4571287" cy="35067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+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+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18"/>
          <p:cNvSpPr txBox="1"/>
          <p:nvPr>
            <p:ph idx="3" type="body"/>
          </p:nvPr>
        </p:nvSpPr>
        <p:spPr>
          <a:xfrm>
            <a:off x="6498633" y="1769166"/>
            <a:ext cx="4571287" cy="81500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0" sz="2000" cap="none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18"/>
          <p:cNvSpPr txBox="1"/>
          <p:nvPr>
            <p:ph idx="4" type="body"/>
          </p:nvPr>
        </p:nvSpPr>
        <p:spPr>
          <a:xfrm>
            <a:off x="6498633" y="2678596"/>
            <a:ext cx="4571287" cy="35067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+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+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18"/>
          <p:cNvSpPr txBox="1"/>
          <p:nvPr>
            <p:ph idx="10" type="dt"/>
          </p:nvPr>
        </p:nvSpPr>
        <p:spPr>
          <a:xfrm>
            <a:off x="340137" y="63202"/>
            <a:ext cx="2743200" cy="31822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18"/>
          <p:cNvSpPr txBox="1"/>
          <p:nvPr>
            <p:ph idx="11" type="ftr"/>
          </p:nvPr>
        </p:nvSpPr>
        <p:spPr>
          <a:xfrm>
            <a:off x="7344016" y="6424761"/>
            <a:ext cx="405993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18"/>
          <p:cNvSpPr txBox="1"/>
          <p:nvPr>
            <p:ph idx="12" type="sldNum"/>
          </p:nvPr>
        </p:nvSpPr>
        <p:spPr>
          <a:xfrm>
            <a:off x="11403951" y="6425816"/>
            <a:ext cx="42976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9"/>
          <p:cNvSpPr txBox="1"/>
          <p:nvPr>
            <p:ph type="title"/>
          </p:nvPr>
        </p:nvSpPr>
        <p:spPr>
          <a:xfrm>
            <a:off x="308387" y="757766"/>
            <a:ext cx="7240293" cy="35475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9"/>
          <p:cNvSpPr txBox="1"/>
          <p:nvPr>
            <p:ph idx="10" type="dt"/>
          </p:nvPr>
        </p:nvSpPr>
        <p:spPr>
          <a:xfrm>
            <a:off x="340137" y="63202"/>
            <a:ext cx="2743200" cy="31822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9"/>
          <p:cNvSpPr txBox="1"/>
          <p:nvPr>
            <p:ph idx="11" type="ftr"/>
          </p:nvPr>
        </p:nvSpPr>
        <p:spPr>
          <a:xfrm>
            <a:off x="7344016" y="6424761"/>
            <a:ext cx="405993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19"/>
          <p:cNvSpPr txBox="1"/>
          <p:nvPr>
            <p:ph idx="12" type="sldNum"/>
          </p:nvPr>
        </p:nvSpPr>
        <p:spPr>
          <a:xfrm>
            <a:off x="11403951" y="6425816"/>
            <a:ext cx="42976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0"/>
          <p:cNvSpPr txBox="1"/>
          <p:nvPr>
            <p:ph idx="10" type="dt"/>
          </p:nvPr>
        </p:nvSpPr>
        <p:spPr>
          <a:xfrm>
            <a:off x="340137" y="63202"/>
            <a:ext cx="2743200" cy="31822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0"/>
          <p:cNvSpPr txBox="1"/>
          <p:nvPr>
            <p:ph idx="11" type="ftr"/>
          </p:nvPr>
        </p:nvSpPr>
        <p:spPr>
          <a:xfrm>
            <a:off x="7344016" y="6424761"/>
            <a:ext cx="405993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0"/>
          <p:cNvSpPr txBox="1"/>
          <p:nvPr>
            <p:ph idx="12" type="sldNum"/>
          </p:nvPr>
        </p:nvSpPr>
        <p:spPr>
          <a:xfrm>
            <a:off x="11403951" y="6425816"/>
            <a:ext cx="42976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1"/>
          <p:cNvSpPr txBox="1"/>
          <p:nvPr>
            <p:ph type="title"/>
          </p:nvPr>
        </p:nvSpPr>
        <p:spPr>
          <a:xfrm>
            <a:off x="317395" y="766636"/>
            <a:ext cx="3951745" cy="15106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1"/>
          <p:cNvSpPr txBox="1"/>
          <p:nvPr>
            <p:ph idx="1" type="body"/>
          </p:nvPr>
        </p:nvSpPr>
        <p:spPr>
          <a:xfrm>
            <a:off x="5105400" y="702452"/>
            <a:ext cx="6249988" cy="53173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Char char="+"/>
              <a:defRPr sz="2800"/>
            </a:lvl2pPr>
            <a:lvl3pPr indent="-3810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+"/>
              <a:defRPr sz="2000"/>
            </a:lvl4pPr>
            <a:lvl5pPr indent="-355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21"/>
          <p:cNvSpPr txBox="1"/>
          <p:nvPr>
            <p:ph idx="2" type="body"/>
          </p:nvPr>
        </p:nvSpPr>
        <p:spPr>
          <a:xfrm>
            <a:off x="323953" y="2277264"/>
            <a:ext cx="3752747" cy="37425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21"/>
          <p:cNvSpPr txBox="1"/>
          <p:nvPr>
            <p:ph idx="10" type="dt"/>
          </p:nvPr>
        </p:nvSpPr>
        <p:spPr>
          <a:xfrm>
            <a:off x="340137" y="63202"/>
            <a:ext cx="2743200" cy="31822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21"/>
          <p:cNvSpPr txBox="1"/>
          <p:nvPr>
            <p:ph idx="11" type="ftr"/>
          </p:nvPr>
        </p:nvSpPr>
        <p:spPr>
          <a:xfrm>
            <a:off x="7344016" y="6424761"/>
            <a:ext cx="405993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1"/>
          <p:cNvSpPr txBox="1"/>
          <p:nvPr>
            <p:ph idx="12" type="sldNum"/>
          </p:nvPr>
        </p:nvSpPr>
        <p:spPr>
          <a:xfrm>
            <a:off x="11403951" y="6425816"/>
            <a:ext cx="42976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2"/>
          <p:cNvSpPr txBox="1"/>
          <p:nvPr>
            <p:ph type="title"/>
          </p:nvPr>
        </p:nvSpPr>
        <p:spPr>
          <a:xfrm>
            <a:off x="318972" y="765850"/>
            <a:ext cx="3995693" cy="17747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2"/>
          <p:cNvSpPr/>
          <p:nvPr>
            <p:ph idx="2" type="pic"/>
          </p:nvPr>
        </p:nvSpPr>
        <p:spPr>
          <a:xfrm>
            <a:off x="5105400" y="838200"/>
            <a:ext cx="6249988" cy="5181599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2"/>
          <p:cNvSpPr txBox="1"/>
          <p:nvPr>
            <p:ph idx="1" type="body"/>
          </p:nvPr>
        </p:nvSpPr>
        <p:spPr>
          <a:xfrm>
            <a:off x="340137" y="2552699"/>
            <a:ext cx="3736563" cy="34670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22"/>
          <p:cNvSpPr txBox="1"/>
          <p:nvPr>
            <p:ph idx="10" type="dt"/>
          </p:nvPr>
        </p:nvSpPr>
        <p:spPr>
          <a:xfrm>
            <a:off x="340137" y="63202"/>
            <a:ext cx="2743200" cy="31822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22"/>
          <p:cNvSpPr txBox="1"/>
          <p:nvPr>
            <p:ph idx="11" type="ftr"/>
          </p:nvPr>
        </p:nvSpPr>
        <p:spPr>
          <a:xfrm>
            <a:off x="7344016" y="6424761"/>
            <a:ext cx="405993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2"/>
          <p:cNvSpPr txBox="1"/>
          <p:nvPr>
            <p:ph idx="12" type="sldNum"/>
          </p:nvPr>
        </p:nvSpPr>
        <p:spPr>
          <a:xfrm>
            <a:off x="11403951" y="6425816"/>
            <a:ext cx="42976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3"/>
          <p:cNvSpPr txBox="1"/>
          <p:nvPr>
            <p:ph type="title"/>
          </p:nvPr>
        </p:nvSpPr>
        <p:spPr>
          <a:xfrm>
            <a:off x="308387" y="620202"/>
            <a:ext cx="9956747" cy="143878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1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3"/>
          <p:cNvSpPr txBox="1"/>
          <p:nvPr>
            <p:ph idx="1" type="body"/>
          </p:nvPr>
        </p:nvSpPr>
        <p:spPr>
          <a:xfrm>
            <a:off x="335467" y="2306781"/>
            <a:ext cx="9956747" cy="38701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0200" lvl="1" marL="9144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+"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+"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13"/>
          <p:cNvSpPr txBox="1"/>
          <p:nvPr>
            <p:ph idx="10" type="dt"/>
          </p:nvPr>
        </p:nvSpPr>
        <p:spPr>
          <a:xfrm>
            <a:off x="340137" y="63202"/>
            <a:ext cx="2743200" cy="31822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" name="Google Shape;9;p13"/>
          <p:cNvSpPr txBox="1"/>
          <p:nvPr>
            <p:ph idx="11" type="ftr"/>
          </p:nvPr>
        </p:nvSpPr>
        <p:spPr>
          <a:xfrm>
            <a:off x="7344016" y="6424761"/>
            <a:ext cx="405993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" name="Google Shape;10;p13"/>
          <p:cNvSpPr txBox="1"/>
          <p:nvPr>
            <p:ph idx="12" type="sldNum"/>
          </p:nvPr>
        </p:nvSpPr>
        <p:spPr>
          <a:xfrm>
            <a:off x="11403951" y="6425816"/>
            <a:ext cx="42976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www.youtube.com/watch?v=cg6CTCRluyw" TargetMode="External"/><Relationship Id="rId4" Type="http://schemas.openxmlformats.org/officeDocument/2006/relationships/image" Target="../media/image14.png"/><Relationship Id="rId5" Type="http://schemas.openxmlformats.org/officeDocument/2006/relationships/image" Target="../media/image1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s://www.youtube.com/watch?v=oX3pFj5625c" TargetMode="External"/><Relationship Id="rId4" Type="http://schemas.openxmlformats.org/officeDocument/2006/relationships/hyperlink" Target="https://www.youtube.com/watch?v=pfmUEk6isis" TargetMode="External"/><Relationship Id="rId5" Type="http://schemas.openxmlformats.org/officeDocument/2006/relationships/image" Target="../media/image9.png"/><Relationship Id="rId6" Type="http://schemas.openxmlformats.org/officeDocument/2006/relationships/image" Target="../media/image2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s://www.youtube.com/watch?v=SiywaxD8oW0" TargetMode="External"/><Relationship Id="rId4" Type="http://schemas.openxmlformats.org/officeDocument/2006/relationships/image" Target="../media/image3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s://www.youtube.com/watch?v=84JRQISw7eI" TargetMode="External"/><Relationship Id="rId4" Type="http://schemas.openxmlformats.org/officeDocument/2006/relationships/image" Target="../media/image1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s://www.youtube.com/watch?v=5aK4v-jWhiY" TargetMode="External"/><Relationship Id="rId4" Type="http://schemas.openxmlformats.org/officeDocument/2006/relationships/image" Target="../media/image12.png"/><Relationship Id="rId5" Type="http://schemas.openxmlformats.org/officeDocument/2006/relationships/image" Target="../media/image16.png"/><Relationship Id="rId6" Type="http://schemas.openxmlformats.org/officeDocument/2006/relationships/image" Target="../media/image2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1.png"/><Relationship Id="rId4" Type="http://schemas.openxmlformats.org/officeDocument/2006/relationships/image" Target="../media/image29.png"/><Relationship Id="rId5" Type="http://schemas.openxmlformats.org/officeDocument/2006/relationships/image" Target="../media/image26.png"/><Relationship Id="rId6" Type="http://schemas.openxmlformats.org/officeDocument/2006/relationships/image" Target="../media/image23.png"/><Relationship Id="rId7" Type="http://schemas.openxmlformats.org/officeDocument/2006/relationships/image" Target="../media/image3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3.png"/><Relationship Id="rId4" Type="http://schemas.openxmlformats.org/officeDocument/2006/relationships/image" Target="../media/image30.png"/><Relationship Id="rId5" Type="http://schemas.openxmlformats.org/officeDocument/2006/relationships/image" Target="../media/image2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4.png"/><Relationship Id="rId4" Type="http://schemas.openxmlformats.org/officeDocument/2006/relationships/image" Target="../media/image32.png"/><Relationship Id="rId5" Type="http://schemas.openxmlformats.org/officeDocument/2006/relationships/image" Target="../media/image27.png"/><Relationship Id="rId6" Type="http://schemas.openxmlformats.org/officeDocument/2006/relationships/image" Target="../media/image37.png"/><Relationship Id="rId7" Type="http://schemas.openxmlformats.org/officeDocument/2006/relationships/image" Target="../media/image3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6.png"/><Relationship Id="rId4" Type="http://schemas.openxmlformats.org/officeDocument/2006/relationships/image" Target="../media/image39.png"/><Relationship Id="rId5" Type="http://schemas.openxmlformats.org/officeDocument/2006/relationships/image" Target="../media/image3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hyperlink" Target="https://www.youtube.com/watch?v=DPsCKKsqTBU" TargetMode="External"/><Relationship Id="rId4" Type="http://schemas.openxmlformats.org/officeDocument/2006/relationships/hyperlink" Target="https://www.youtube.com/watch?v=DVBJ-9fNAxM" TargetMode="External"/><Relationship Id="rId5" Type="http://schemas.openxmlformats.org/officeDocument/2006/relationships/image" Target="../media/image41.png"/><Relationship Id="rId6" Type="http://schemas.openxmlformats.org/officeDocument/2006/relationships/image" Target="../media/image40.png"/><Relationship Id="rId7" Type="http://schemas.openxmlformats.org/officeDocument/2006/relationships/image" Target="../media/image42.png"/><Relationship Id="rId8" Type="http://schemas.openxmlformats.org/officeDocument/2006/relationships/image" Target="../media/image45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4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3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2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7.png"/><Relationship Id="rId4" Type="http://schemas.openxmlformats.org/officeDocument/2006/relationships/image" Target="../media/image48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6.png"/><Relationship Id="rId4" Type="http://schemas.openxmlformats.org/officeDocument/2006/relationships/image" Target="../media/image4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0.png"/><Relationship Id="rId4" Type="http://schemas.openxmlformats.org/officeDocument/2006/relationships/image" Target="../media/image6.png"/><Relationship Id="rId5" Type="http://schemas.openxmlformats.org/officeDocument/2006/relationships/image" Target="../media/image2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0.png"/><Relationship Id="rId4" Type="http://schemas.openxmlformats.org/officeDocument/2006/relationships/image" Target="../media/image54.png"/><Relationship Id="rId5" Type="http://schemas.openxmlformats.org/officeDocument/2006/relationships/image" Target="../media/image61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hyperlink" Target="https://www.youtube.com/watch?v=pAIEK-jAA-8" TargetMode="Externa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8.png"/><Relationship Id="rId4" Type="http://schemas.openxmlformats.org/officeDocument/2006/relationships/image" Target="../media/image51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60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6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5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7.png"/><Relationship Id="rId4" Type="http://schemas.openxmlformats.org/officeDocument/2006/relationships/image" Target="../media/image59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69.png"/><Relationship Id="rId4" Type="http://schemas.openxmlformats.org/officeDocument/2006/relationships/image" Target="../media/image6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Relationship Id="rId4" Type="http://schemas.openxmlformats.org/officeDocument/2006/relationships/image" Target="../media/image19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62.png"/><Relationship Id="rId4" Type="http://schemas.openxmlformats.org/officeDocument/2006/relationships/image" Target="../media/image63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65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hyperlink" Target="https://www.youtube.com/watch?v=j5zEQwE5Qk8" TargetMode="External"/><Relationship Id="rId4" Type="http://schemas.openxmlformats.org/officeDocument/2006/relationships/image" Target="../media/image1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Relationship Id="rId4" Type="http://schemas.openxmlformats.org/officeDocument/2006/relationships/image" Target="../media/image4.png"/><Relationship Id="rId5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1"/>
          <p:cNvSpPr txBox="1"/>
          <p:nvPr>
            <p:ph type="ctrTitle"/>
          </p:nvPr>
        </p:nvSpPr>
        <p:spPr>
          <a:xfrm>
            <a:off x="722822" y="4969363"/>
            <a:ext cx="11206200" cy="928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lang="en-US" sz="4800"/>
              <a:t>Prva pomoč</a:t>
            </a:r>
            <a:endParaRPr/>
          </a:p>
        </p:txBody>
      </p:sp>
      <p:sp>
        <p:nvSpPr>
          <p:cNvPr id="86" name="Google Shape;86;p1"/>
          <p:cNvSpPr txBox="1"/>
          <p:nvPr>
            <p:ph idx="1" type="subTitle"/>
          </p:nvPr>
        </p:nvSpPr>
        <p:spPr>
          <a:xfrm>
            <a:off x="724006" y="5897881"/>
            <a:ext cx="11203800" cy="5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US"/>
              <a:t>Ana R. in Anita B.</a:t>
            </a:r>
            <a:endParaRPr/>
          </a:p>
        </p:txBody>
      </p:sp>
      <p:pic>
        <p:nvPicPr>
          <p:cNvPr descr="Cloudy oil paint art" id="87" name="Google Shape;87;p1"/>
          <p:cNvPicPr preferRelativeResize="0"/>
          <p:nvPr/>
        </p:nvPicPr>
        <p:blipFill rotWithShape="1">
          <a:blip r:embed="rId3">
            <a:alphaModFix/>
          </a:blip>
          <a:srcRect b="13344" l="0" r="0" t="28126"/>
          <a:stretch/>
        </p:blipFill>
        <p:spPr>
          <a:xfrm>
            <a:off x="20" y="10"/>
            <a:ext cx="12191979" cy="4763159"/>
          </a:xfrm>
          <a:custGeom>
            <a:rect b="b" l="l" r="r" t="t"/>
            <a:pathLst>
              <a:path extrusionOk="0" h="4763169" w="12191999">
                <a:moveTo>
                  <a:pt x="0" y="0"/>
                </a:moveTo>
                <a:lnTo>
                  <a:pt x="12191999" y="0"/>
                </a:lnTo>
                <a:lnTo>
                  <a:pt x="12191999" y="4083630"/>
                </a:lnTo>
                <a:cubicBezTo>
                  <a:pt x="12191999" y="4458929"/>
                  <a:pt x="11887759" y="4763169"/>
                  <a:pt x="11512459" y="4763169"/>
                </a:cubicBezTo>
                <a:lnTo>
                  <a:pt x="6172519" y="4763169"/>
                </a:lnTo>
                <a:lnTo>
                  <a:pt x="5997087" y="4763169"/>
                </a:lnTo>
                <a:lnTo>
                  <a:pt x="657146" y="4763169"/>
                </a:lnTo>
                <a:cubicBezTo>
                  <a:pt x="375671" y="4763169"/>
                  <a:pt x="134167" y="4592034"/>
                  <a:pt x="31007" y="4348137"/>
                </a:cubicBezTo>
                <a:lnTo>
                  <a:pt x="0" y="4248250"/>
                </a:ln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8"/>
          <p:cNvSpPr txBox="1"/>
          <p:nvPr>
            <p:ph type="title"/>
          </p:nvPr>
        </p:nvSpPr>
        <p:spPr>
          <a:xfrm>
            <a:off x="445300" y="381427"/>
            <a:ext cx="9956700" cy="112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Položaj pri poškodbah trebuha</a:t>
            </a:r>
            <a:endParaRPr/>
          </a:p>
        </p:txBody>
      </p:sp>
      <p:sp>
        <p:nvSpPr>
          <p:cNvPr id="172" name="Google Shape;172;p8"/>
          <p:cNvSpPr txBox="1"/>
          <p:nvPr>
            <p:ph idx="1" type="body"/>
          </p:nvPr>
        </p:nvSpPr>
        <p:spPr>
          <a:xfrm>
            <a:off x="335467" y="2306781"/>
            <a:ext cx="9956747" cy="38701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če ga boli trebuh</a:t>
            </a:r>
            <a:endParaRPr/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NE ČE: sem na poškodovano hrbtenico, šok</a:t>
            </a:r>
            <a:endParaRPr/>
          </a:p>
        </p:txBody>
      </p:sp>
      <p:sp>
        <p:nvSpPr>
          <p:cNvPr id="173" name="Google Shape;173;p8"/>
          <p:cNvSpPr txBox="1"/>
          <p:nvPr>
            <p:ph idx="10" type="dt"/>
          </p:nvPr>
        </p:nvSpPr>
        <p:spPr>
          <a:xfrm>
            <a:off x="340137" y="63202"/>
            <a:ext cx="2743200" cy="31822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11/15/2024</a:t>
            </a:r>
            <a:endParaRPr/>
          </a:p>
        </p:txBody>
      </p:sp>
      <p:sp>
        <p:nvSpPr>
          <p:cNvPr id="174" name="Google Shape;174;p8"/>
          <p:cNvSpPr txBox="1"/>
          <p:nvPr>
            <p:ph idx="11" type="ftr"/>
          </p:nvPr>
        </p:nvSpPr>
        <p:spPr>
          <a:xfrm>
            <a:off x="7344016" y="6424761"/>
            <a:ext cx="405993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SAMPLE FOOTER TEXT</a:t>
            </a:r>
            <a:endParaRPr/>
          </a:p>
        </p:txBody>
      </p:sp>
      <p:sp>
        <p:nvSpPr>
          <p:cNvPr id="175" name="Google Shape;175;p8"/>
          <p:cNvSpPr txBox="1"/>
          <p:nvPr>
            <p:ph idx="12" type="sldNum"/>
          </p:nvPr>
        </p:nvSpPr>
        <p:spPr>
          <a:xfrm>
            <a:off x="11403951" y="6425816"/>
            <a:ext cx="42976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76" name="Google Shape;176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7067" y="2722670"/>
            <a:ext cx="4791850" cy="3545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9"/>
          <p:cNvSpPr txBox="1"/>
          <p:nvPr>
            <p:ph type="title"/>
          </p:nvPr>
        </p:nvSpPr>
        <p:spPr>
          <a:xfrm>
            <a:off x="308387" y="620202"/>
            <a:ext cx="9956747" cy="143878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Položaj nosečnice (od 6. - 9. meseca)</a:t>
            </a:r>
            <a:endParaRPr/>
          </a:p>
        </p:txBody>
      </p:sp>
      <p:sp>
        <p:nvSpPr>
          <p:cNvPr id="182" name="Google Shape;182;p9"/>
          <p:cNvSpPr txBox="1"/>
          <p:nvPr>
            <p:ph idx="1" type="body"/>
          </p:nvPr>
        </p:nvSpPr>
        <p:spPr>
          <a:xfrm>
            <a:off x="335467" y="2306781"/>
            <a:ext cx="9956747" cy="38701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nekoliko na levi bok, pod desno stranjo podložimo z odejo</a:t>
            </a:r>
            <a:endParaRPr/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da otrok lažje diha</a:t>
            </a:r>
            <a:endParaRPr/>
          </a:p>
        </p:txBody>
      </p:sp>
      <p:sp>
        <p:nvSpPr>
          <p:cNvPr id="183" name="Google Shape;183;p9"/>
          <p:cNvSpPr txBox="1"/>
          <p:nvPr>
            <p:ph idx="10" type="dt"/>
          </p:nvPr>
        </p:nvSpPr>
        <p:spPr>
          <a:xfrm>
            <a:off x="340137" y="63202"/>
            <a:ext cx="2743200" cy="31822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11/15/2024</a:t>
            </a:r>
            <a:endParaRPr/>
          </a:p>
        </p:txBody>
      </p:sp>
      <p:sp>
        <p:nvSpPr>
          <p:cNvPr id="184" name="Google Shape;184;p9"/>
          <p:cNvSpPr txBox="1"/>
          <p:nvPr>
            <p:ph idx="11" type="ftr"/>
          </p:nvPr>
        </p:nvSpPr>
        <p:spPr>
          <a:xfrm>
            <a:off x="7344016" y="6424761"/>
            <a:ext cx="405993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SAMPLE FOOTER TEXT</a:t>
            </a:r>
            <a:endParaRPr/>
          </a:p>
        </p:txBody>
      </p:sp>
      <p:sp>
        <p:nvSpPr>
          <p:cNvPr id="185" name="Google Shape;185;p9"/>
          <p:cNvSpPr txBox="1"/>
          <p:nvPr>
            <p:ph idx="12" type="sldNum"/>
          </p:nvPr>
        </p:nvSpPr>
        <p:spPr>
          <a:xfrm>
            <a:off x="11403951" y="6425816"/>
            <a:ext cx="42976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0"/>
          <p:cNvSpPr txBox="1"/>
          <p:nvPr>
            <p:ph type="title"/>
          </p:nvPr>
        </p:nvSpPr>
        <p:spPr>
          <a:xfrm>
            <a:off x="335500" y="571503"/>
            <a:ext cx="9956700" cy="88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Oprema za nudenje prve pomoči</a:t>
            </a:r>
            <a:endParaRPr/>
          </a:p>
        </p:txBody>
      </p:sp>
      <p:sp>
        <p:nvSpPr>
          <p:cNvPr id="191" name="Google Shape;191;p10"/>
          <p:cNvSpPr txBox="1"/>
          <p:nvPr>
            <p:ph idx="1" type="body"/>
          </p:nvPr>
        </p:nvSpPr>
        <p:spPr>
          <a:xfrm>
            <a:off x="335475" y="1913874"/>
            <a:ext cx="9956700" cy="43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povoji - prvi povoji</a:t>
            </a:r>
            <a:endParaRPr/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sterilne gaze</a:t>
            </a:r>
            <a:endParaRPr/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trikotne rute</a:t>
            </a:r>
            <a:endParaRPr/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obliži</a:t>
            </a:r>
            <a:endParaRPr/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medicinski lepilni trak</a:t>
            </a:r>
            <a:endParaRPr/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sponke</a:t>
            </a:r>
            <a:endParaRPr/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zaščitne folije  (zlata, srebrna)</a:t>
            </a:r>
            <a:endParaRPr/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opeklinski obkladki iz hidrogelov</a:t>
            </a:r>
            <a:endParaRPr/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obrazne maske za oživljanje</a:t>
            </a:r>
            <a:endParaRPr/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opornice za imobilizacijo</a:t>
            </a:r>
            <a:endParaRPr/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škarje, ki so na eni strani tope</a:t>
            </a:r>
            <a:endParaRPr/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zaščita - rokavice</a:t>
            </a:r>
            <a:endParaRPr/>
          </a:p>
        </p:txBody>
      </p:sp>
      <p:sp>
        <p:nvSpPr>
          <p:cNvPr id="192" name="Google Shape;192;p10"/>
          <p:cNvSpPr txBox="1"/>
          <p:nvPr>
            <p:ph idx="10" type="dt"/>
          </p:nvPr>
        </p:nvSpPr>
        <p:spPr>
          <a:xfrm>
            <a:off x="340137" y="63202"/>
            <a:ext cx="2743200" cy="31822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11/15/2024</a:t>
            </a:r>
            <a:endParaRPr/>
          </a:p>
        </p:txBody>
      </p:sp>
      <p:sp>
        <p:nvSpPr>
          <p:cNvPr id="193" name="Google Shape;193;p10"/>
          <p:cNvSpPr txBox="1"/>
          <p:nvPr>
            <p:ph idx="11" type="ftr"/>
          </p:nvPr>
        </p:nvSpPr>
        <p:spPr>
          <a:xfrm>
            <a:off x="7344016" y="6424761"/>
            <a:ext cx="405993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SAMPLE FOOTER TEXT</a:t>
            </a:r>
            <a:endParaRPr/>
          </a:p>
        </p:txBody>
      </p:sp>
      <p:sp>
        <p:nvSpPr>
          <p:cNvPr id="194" name="Google Shape;194;p10"/>
          <p:cNvSpPr txBox="1"/>
          <p:nvPr>
            <p:ph idx="12" type="sldNum"/>
          </p:nvPr>
        </p:nvSpPr>
        <p:spPr>
          <a:xfrm>
            <a:off x="11403951" y="6425816"/>
            <a:ext cx="42976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95" name="Google Shape;195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59521" y="1451699"/>
            <a:ext cx="6159779" cy="5220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1"/>
          <p:cNvSpPr txBox="1"/>
          <p:nvPr>
            <p:ph type="title"/>
          </p:nvPr>
        </p:nvSpPr>
        <p:spPr>
          <a:xfrm>
            <a:off x="236925" y="159225"/>
            <a:ext cx="7738200" cy="791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Temeljni postopki oživljanja</a:t>
            </a:r>
            <a:endParaRPr/>
          </a:p>
        </p:txBody>
      </p:sp>
      <p:sp>
        <p:nvSpPr>
          <p:cNvPr id="201" name="Google Shape;201;p11"/>
          <p:cNvSpPr txBox="1"/>
          <p:nvPr>
            <p:ph idx="1" type="body"/>
          </p:nvPr>
        </p:nvSpPr>
        <p:spPr>
          <a:xfrm>
            <a:off x="236925" y="1121500"/>
            <a:ext cx="5421900" cy="519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VARNOST!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nežno stresemo(če je kaj s hrbtenico)</a:t>
            </a:r>
            <a:endParaRPr/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https://www.youtube.com/watch?v=cg6CTCRluyw</a:t>
            </a:r>
            <a:endParaRPr/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ko smo v dvomih oz. minimalno dihanje/nenormalno dihanje - ravnamo kot da ga ni</a:t>
            </a:r>
            <a:endParaRPr/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Char char="-"/>
            </a:pPr>
            <a:r>
              <a:rPr lang="en-US">
                <a:solidFill>
                  <a:srgbClr val="FF0000"/>
                </a:solidFill>
              </a:rPr>
              <a:t>prej kot začnemo oživljati vedno 112 !</a:t>
            </a:r>
            <a:endParaRPr>
              <a:solidFill>
                <a:srgbClr val="FF0000"/>
              </a:solidFill>
            </a:endParaRPr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leži na ravnih, trdih tleh</a:t>
            </a:r>
            <a:endParaRPr/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5 - 6 cm globok stisk prsega koša</a:t>
            </a:r>
            <a:endParaRPr/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30 stiskov</a:t>
            </a:r>
            <a:endParaRPr/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2 vpiha (vsak dobro sekundo)</a:t>
            </a:r>
            <a:endParaRPr/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odprta dihalna pot, odstranimo tujek</a:t>
            </a:r>
            <a:endParaRPr/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alternativna tehnika - usta na nos</a:t>
            </a:r>
            <a:endParaRPr/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obrazna maska</a:t>
            </a:r>
            <a:endParaRPr/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vpihe lahko opustimo</a:t>
            </a:r>
            <a:endParaRPr/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menjamo se na 2 minuti</a:t>
            </a:r>
            <a:endParaRPr/>
          </a:p>
        </p:txBody>
      </p:sp>
      <p:sp>
        <p:nvSpPr>
          <p:cNvPr id="202" name="Google Shape;202;p11"/>
          <p:cNvSpPr txBox="1"/>
          <p:nvPr>
            <p:ph idx="10" type="dt"/>
          </p:nvPr>
        </p:nvSpPr>
        <p:spPr>
          <a:xfrm>
            <a:off x="340137" y="63202"/>
            <a:ext cx="2743200" cy="31822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11/15/2024</a:t>
            </a:r>
            <a:endParaRPr/>
          </a:p>
        </p:txBody>
      </p:sp>
      <p:sp>
        <p:nvSpPr>
          <p:cNvPr id="203" name="Google Shape;203;p11"/>
          <p:cNvSpPr txBox="1"/>
          <p:nvPr>
            <p:ph idx="11" type="ftr"/>
          </p:nvPr>
        </p:nvSpPr>
        <p:spPr>
          <a:xfrm>
            <a:off x="7344016" y="6424761"/>
            <a:ext cx="405993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SAMPLE FOOTER TEXT</a:t>
            </a:r>
            <a:endParaRPr/>
          </a:p>
        </p:txBody>
      </p:sp>
      <p:sp>
        <p:nvSpPr>
          <p:cNvPr id="204" name="Google Shape;204;p11"/>
          <p:cNvSpPr txBox="1"/>
          <p:nvPr>
            <p:ph idx="12" type="sldNum"/>
          </p:nvPr>
        </p:nvSpPr>
        <p:spPr>
          <a:xfrm>
            <a:off x="11403951" y="6425816"/>
            <a:ext cx="42976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05" name="Google Shape;205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70173" y="2986125"/>
            <a:ext cx="4607625" cy="373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11"/>
          <p:cNvPicPr preferRelativeResize="0"/>
          <p:nvPr/>
        </p:nvPicPr>
        <p:blipFill rotWithShape="1">
          <a:blip r:embed="rId5">
            <a:alphaModFix/>
          </a:blip>
          <a:srcRect b="12546" l="0" r="11119" t="18402"/>
          <a:stretch/>
        </p:blipFill>
        <p:spPr>
          <a:xfrm>
            <a:off x="8123500" y="63200"/>
            <a:ext cx="3651400" cy="2836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31b6ff14346_0_17"/>
          <p:cNvSpPr txBox="1"/>
          <p:nvPr>
            <p:ph type="title"/>
          </p:nvPr>
        </p:nvSpPr>
        <p:spPr>
          <a:xfrm>
            <a:off x="335475" y="429051"/>
            <a:ext cx="9956700" cy="9909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Kdaj lahko končamo z oživljanjem?</a:t>
            </a:r>
            <a:endParaRPr/>
          </a:p>
        </p:txBody>
      </p:sp>
      <p:sp>
        <p:nvSpPr>
          <p:cNvPr id="212" name="Google Shape;212;g31b6ff14346_0_17"/>
          <p:cNvSpPr txBox="1"/>
          <p:nvPr>
            <p:ph idx="1" type="body"/>
          </p:nvPr>
        </p:nvSpPr>
        <p:spPr>
          <a:xfrm>
            <a:off x="335467" y="2306781"/>
            <a:ext cx="9956700" cy="3870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ko pride nujna medicinska pomoč ali nekdo, ki zna to bolje od nas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ko ponovno zadiha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ko se izčrpamo in naše delo ni več učinkovito</a:t>
            </a:r>
            <a:endParaRPr/>
          </a:p>
        </p:txBody>
      </p:sp>
      <p:sp>
        <p:nvSpPr>
          <p:cNvPr id="213" name="Google Shape;213;g31b6ff14346_0_17"/>
          <p:cNvSpPr txBox="1"/>
          <p:nvPr>
            <p:ph idx="12" type="sldNum"/>
          </p:nvPr>
        </p:nvSpPr>
        <p:spPr>
          <a:xfrm>
            <a:off x="11403951" y="6425816"/>
            <a:ext cx="4299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31b6ff14346_0_23"/>
          <p:cNvSpPr txBox="1"/>
          <p:nvPr>
            <p:ph type="title"/>
          </p:nvPr>
        </p:nvSpPr>
        <p:spPr>
          <a:xfrm>
            <a:off x="335487" y="140952"/>
            <a:ext cx="9956700" cy="14388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Temeljni postopki oživljanja otrok in dojenčkov</a:t>
            </a:r>
            <a:endParaRPr/>
          </a:p>
        </p:txBody>
      </p:sp>
      <p:sp>
        <p:nvSpPr>
          <p:cNvPr id="219" name="Google Shape;219;g31b6ff14346_0_23"/>
          <p:cNvSpPr txBox="1"/>
          <p:nvPr>
            <p:ph idx="1" type="body"/>
          </p:nvPr>
        </p:nvSpPr>
        <p:spPr>
          <a:xfrm>
            <a:off x="335475" y="1579750"/>
            <a:ext cx="7982100" cy="3870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enako kot pri odraslih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upoštevamo, da so manjši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Dojenček: do 1. leta starosti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Otrok: do pubertete (prepoznamo po zunanjih znakih odraščanja - prsi, poraščenost…)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pr otoku glavo zvrnemo, pri dojenčku pa v nevtralni položaj (naravnost)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VEDNO ZAČNEMO S 5 ZAČETNIMI VPIHI, naprej normalno razmerje 30:2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Globina: DOJENČKI: 4 cm, OTROK: 5 cm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Dojenček: tehnika 2 prstov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https://www.youtube.com/watch?v=oX3pFj5625c</a:t>
            </a:r>
            <a:r>
              <a:rPr lang="en-US"/>
              <a:t> - dojenček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 u="sng">
                <a:solidFill>
                  <a:schemeClr val="hlink"/>
                </a:solidFill>
                <a:hlinkClick r:id="rId4"/>
              </a:rPr>
              <a:t>https://www.youtube.com/watch?v=pfmUEk6isis</a:t>
            </a:r>
            <a:r>
              <a:rPr lang="en-US"/>
              <a:t> - otrok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g31b6ff14346_0_23"/>
          <p:cNvSpPr txBox="1"/>
          <p:nvPr>
            <p:ph idx="12" type="sldNum"/>
          </p:nvPr>
        </p:nvSpPr>
        <p:spPr>
          <a:xfrm>
            <a:off x="11403951" y="6425816"/>
            <a:ext cx="4299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21" name="Google Shape;221;g31b6ff14346_0_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99050" y="978000"/>
            <a:ext cx="3234800" cy="323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g31b6ff14346_0_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13325" y="4296725"/>
            <a:ext cx="3440275" cy="220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31b6ff14346_0_29"/>
          <p:cNvSpPr txBox="1"/>
          <p:nvPr>
            <p:ph type="title"/>
          </p:nvPr>
        </p:nvSpPr>
        <p:spPr>
          <a:xfrm>
            <a:off x="308387" y="620202"/>
            <a:ext cx="9956700" cy="14388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Uporaba zunanjega avtomatskega defibrilatorja - AED</a:t>
            </a:r>
            <a:endParaRPr/>
          </a:p>
        </p:txBody>
      </p:sp>
      <p:sp>
        <p:nvSpPr>
          <p:cNvPr id="228" name="Google Shape;228;g31b6ff14346_0_29"/>
          <p:cNvSpPr txBox="1"/>
          <p:nvPr>
            <p:ph idx="1" type="body"/>
          </p:nvPr>
        </p:nvSpPr>
        <p:spPr>
          <a:xfrm>
            <a:off x="308375" y="2152550"/>
            <a:ext cx="5228100" cy="3870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če je le možnost se ga uporabi!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pri starejših, kjer je možno srčno obolenje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pri udaru strele, električni šok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nalepimo elektrode, sledimo navodilom aparata!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https://www.youtube.com/watch?v=SiywaxD8oW0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t/>
            </a:r>
            <a:endParaRPr/>
          </a:p>
        </p:txBody>
      </p:sp>
      <p:sp>
        <p:nvSpPr>
          <p:cNvPr id="229" name="Google Shape;229;g31b6ff14346_0_29"/>
          <p:cNvSpPr txBox="1"/>
          <p:nvPr>
            <p:ph idx="12" type="sldNum"/>
          </p:nvPr>
        </p:nvSpPr>
        <p:spPr>
          <a:xfrm>
            <a:off x="11403951" y="6425816"/>
            <a:ext cx="4299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30" name="Google Shape;230;g31b6ff14346_0_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68155" y="1749575"/>
            <a:ext cx="5938096" cy="4676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31b6ff14346_0_35"/>
          <p:cNvSpPr txBox="1"/>
          <p:nvPr>
            <p:ph type="title"/>
          </p:nvPr>
        </p:nvSpPr>
        <p:spPr>
          <a:xfrm>
            <a:off x="236925" y="357176"/>
            <a:ext cx="9956700" cy="9516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Zapore dihalne poti s tujkom</a:t>
            </a:r>
            <a:endParaRPr/>
          </a:p>
        </p:txBody>
      </p:sp>
      <p:sp>
        <p:nvSpPr>
          <p:cNvPr id="236" name="Google Shape;236;g31b6ff14346_0_35"/>
          <p:cNvSpPr txBox="1"/>
          <p:nvPr>
            <p:ph idx="1" type="body"/>
          </p:nvPr>
        </p:nvSpPr>
        <p:spPr>
          <a:xfrm>
            <a:off x="335475" y="1821650"/>
            <a:ext cx="7308300" cy="4179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hude - ne govori, zgolj poskus kašlja, diha slabo - piska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blažja - žrtev lahko govori, kalja, diha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Postopek pri  - blažji: spodbujamo jo kašljati</a:t>
            </a:r>
            <a:endParaRPr/>
          </a:p>
          <a:p>
            <a:pPr indent="-342900" lvl="0" marL="1828800" rtl="0" algn="l">
              <a:spcBef>
                <a:spcPts val="100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Huda : 5 udarcev po hrbtu + Heimlichov prijem - ponavljamo, če pade v nezavest … oživljamo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Pri dojenčkih izvajamo pritiske z 2 prstoma na prsni koš, TUDI ČE TUJEK ODSTRANIŠ, GA MORAŠ NUJNO PELJATI K ZDRAVNIKU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-"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https://www.youtube.com/watch?v=84JRQISw7eI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g31b6ff14346_0_35"/>
          <p:cNvSpPr txBox="1"/>
          <p:nvPr>
            <p:ph idx="12" type="sldNum"/>
          </p:nvPr>
        </p:nvSpPr>
        <p:spPr>
          <a:xfrm>
            <a:off x="11403951" y="6425816"/>
            <a:ext cx="4299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38" name="Google Shape;238;g31b6ff14346_0_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97287" y="1505664"/>
            <a:ext cx="3399762" cy="48109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31b6ff14346_0_41"/>
          <p:cNvSpPr txBox="1"/>
          <p:nvPr>
            <p:ph type="title"/>
          </p:nvPr>
        </p:nvSpPr>
        <p:spPr>
          <a:xfrm>
            <a:off x="308450" y="303600"/>
            <a:ext cx="11095500" cy="12681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ŠOK</a:t>
            </a:r>
            <a:r>
              <a:rPr lang="en-US"/>
              <a:t> </a:t>
            </a:r>
            <a:endParaRPr sz="3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g31b6ff14346_0_41"/>
          <p:cNvSpPr txBox="1"/>
          <p:nvPr>
            <p:ph idx="1" type="body"/>
          </p:nvPr>
        </p:nvSpPr>
        <p:spPr>
          <a:xfrm>
            <a:off x="228550" y="1262175"/>
            <a:ext cx="5064900" cy="4788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 -HIPOVOLEMIČNI ŠOK - izguba krvi ali tekočine, opekline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 - ANAFILAKTIČNI ŠOK - posledica pika čebele, ose, alergije na hrano ali kaj drugega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ZNAKI: bleda, potna, hladna koža, diha pospešeno in plitvo, se ne zanima za okolico, je zmeden, lahko tudi agresiven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KARDIOGENI šok - težave s srcem, videti je prizadet bolnik, toži o bolečini v prsnici, je bled in poten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še več šokov, teli so glavni 3</a:t>
            </a:r>
            <a:endParaRPr/>
          </a:p>
        </p:txBody>
      </p:sp>
      <p:sp>
        <p:nvSpPr>
          <p:cNvPr id="245" name="Google Shape;245;g31b6ff14346_0_41"/>
          <p:cNvSpPr txBox="1"/>
          <p:nvPr>
            <p:ph idx="12" type="sldNum"/>
          </p:nvPr>
        </p:nvSpPr>
        <p:spPr>
          <a:xfrm>
            <a:off x="11403951" y="6425816"/>
            <a:ext cx="4299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46" name="Google Shape;246;g31b6ff14346_0_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50075" y="106100"/>
            <a:ext cx="3190625" cy="319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g31b6ff14346_0_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50075" y="3501075"/>
            <a:ext cx="3190625" cy="319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g31b6ff14346_0_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654375" y="1571700"/>
            <a:ext cx="3465874" cy="35642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31b6ff14346_0_47"/>
          <p:cNvSpPr txBox="1"/>
          <p:nvPr>
            <p:ph type="title"/>
          </p:nvPr>
        </p:nvSpPr>
        <p:spPr>
          <a:xfrm>
            <a:off x="689225" y="348425"/>
            <a:ext cx="4832700" cy="10773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Ukrepi ob šoku</a:t>
            </a:r>
            <a:endParaRPr/>
          </a:p>
        </p:txBody>
      </p:sp>
      <p:sp>
        <p:nvSpPr>
          <p:cNvPr id="254" name="Google Shape;254;g31b6ff14346_0_47"/>
          <p:cNvSpPr txBox="1"/>
          <p:nvPr>
            <p:ph idx="1" type="body"/>
          </p:nvPr>
        </p:nvSpPr>
        <p:spPr>
          <a:xfrm>
            <a:off x="449574" y="1918800"/>
            <a:ext cx="8347200" cy="3870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NAJPREJ 112 ( ni veliko možnosti pomoči)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HIPOVOLEMIČNI ŠOK : čim prej zaustavimo krvavitev / obvežemo opeklinske rane, pomirimo, ne sme piti!, položaj šokiranega, pokriješ z zaščitno folijo - da ne izgublja vode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ANAFILAKTIČNI ŠOK: pomirimo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KARDIOGENI ŠOK: polsedeči položaj - da lažje diha</a:t>
            </a:r>
            <a:endParaRPr/>
          </a:p>
        </p:txBody>
      </p:sp>
      <p:sp>
        <p:nvSpPr>
          <p:cNvPr id="255" name="Google Shape;255;g31b6ff14346_0_47"/>
          <p:cNvSpPr txBox="1"/>
          <p:nvPr>
            <p:ph idx="12" type="sldNum"/>
          </p:nvPr>
        </p:nvSpPr>
        <p:spPr>
          <a:xfrm>
            <a:off x="11403951" y="6425816"/>
            <a:ext cx="4299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56" name="Google Shape;256;g31b6ff14346_0_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96763" y="348425"/>
            <a:ext cx="2466975" cy="1847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1c9205d6d2_0_10"/>
          <p:cNvSpPr txBox="1"/>
          <p:nvPr>
            <p:ph type="title"/>
          </p:nvPr>
        </p:nvSpPr>
        <p:spPr>
          <a:xfrm>
            <a:off x="308387" y="620202"/>
            <a:ext cx="9956700" cy="14388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REKVIZITI za demonstracije</a:t>
            </a:r>
            <a:endParaRPr/>
          </a:p>
        </p:txBody>
      </p:sp>
      <p:sp>
        <p:nvSpPr>
          <p:cNvPr id="93" name="Google Shape;93;g31c9205d6d2_0_10"/>
          <p:cNvSpPr txBox="1"/>
          <p:nvPr>
            <p:ph idx="1" type="body"/>
          </p:nvPr>
        </p:nvSpPr>
        <p:spPr>
          <a:xfrm>
            <a:off x="335467" y="2306781"/>
            <a:ext cx="9956700" cy="3870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komplet prva pomoč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armafleks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t/>
            </a:r>
            <a:endParaRPr/>
          </a:p>
        </p:txBody>
      </p:sp>
      <p:sp>
        <p:nvSpPr>
          <p:cNvPr id="94" name="Google Shape;94;g31c9205d6d2_0_10"/>
          <p:cNvSpPr txBox="1"/>
          <p:nvPr>
            <p:ph idx="12" type="sldNum"/>
          </p:nvPr>
        </p:nvSpPr>
        <p:spPr>
          <a:xfrm>
            <a:off x="11403951" y="6425816"/>
            <a:ext cx="4299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31b6ff14346_0_62"/>
          <p:cNvSpPr txBox="1"/>
          <p:nvPr>
            <p:ph type="title"/>
          </p:nvPr>
        </p:nvSpPr>
        <p:spPr>
          <a:xfrm>
            <a:off x="209962" y="68927"/>
            <a:ext cx="9956700" cy="14388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Poškodbe - delimo glede na to kako so nastale</a:t>
            </a:r>
            <a:endParaRPr/>
          </a:p>
        </p:txBody>
      </p:sp>
      <p:sp>
        <p:nvSpPr>
          <p:cNvPr id="262" name="Google Shape;262;g31b6ff14346_0_62"/>
          <p:cNvSpPr txBox="1"/>
          <p:nvPr>
            <p:ph idx="1" type="body"/>
          </p:nvPr>
        </p:nvSpPr>
        <p:spPr>
          <a:xfrm>
            <a:off x="130074" y="2124200"/>
            <a:ext cx="4068000" cy="3870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MEHANSKE - sunek, padec, udarec, …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TOPLOTNE - opekline, omrzline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KEMIČNE - kisline, lugi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ELEKTRIČNE  - strela, električni tok</a:t>
            </a:r>
            <a:endParaRPr/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MEHANSKE DELIMO NA: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tope ali zaprte (koža ni prekinjena)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odprte poškodbe ali rane (koža poškodovana)</a:t>
            </a:r>
            <a:endParaRPr/>
          </a:p>
        </p:txBody>
      </p:sp>
      <p:sp>
        <p:nvSpPr>
          <p:cNvPr id="263" name="Google Shape;263;g31b6ff14346_0_62"/>
          <p:cNvSpPr txBox="1"/>
          <p:nvPr>
            <p:ph idx="12" type="sldNum"/>
          </p:nvPr>
        </p:nvSpPr>
        <p:spPr>
          <a:xfrm>
            <a:off x="11403951" y="6425816"/>
            <a:ext cx="4299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64" name="Google Shape;264;g31b6ff14346_0_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70900" y="919725"/>
            <a:ext cx="3150076" cy="133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g31b6ff14346_0_62"/>
          <p:cNvPicPr preferRelativeResize="0"/>
          <p:nvPr/>
        </p:nvPicPr>
        <p:blipFill rotWithShape="1">
          <a:blip r:embed="rId4">
            <a:alphaModFix/>
          </a:blip>
          <a:srcRect b="11040" l="6003" r="4654" t="11156"/>
          <a:stretch/>
        </p:blipFill>
        <p:spPr>
          <a:xfrm>
            <a:off x="6902475" y="919725"/>
            <a:ext cx="2875550" cy="214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g31b6ff14346_0_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61500" y="2438396"/>
            <a:ext cx="2254074" cy="1502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g31b6ff14346_0_6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77125" y="3232275"/>
            <a:ext cx="2875550" cy="1913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g31b6ff14346_0_62"/>
          <p:cNvPicPr preferRelativeResize="0"/>
          <p:nvPr/>
        </p:nvPicPr>
        <p:blipFill rotWithShape="1">
          <a:blip r:embed="rId7">
            <a:alphaModFix/>
          </a:blip>
          <a:srcRect b="0" l="24732" r="7950" t="0"/>
          <a:stretch/>
        </p:blipFill>
        <p:spPr>
          <a:xfrm>
            <a:off x="9972000" y="983262"/>
            <a:ext cx="2102724" cy="2082326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g31b6ff14346_0_62"/>
          <p:cNvSpPr txBox="1"/>
          <p:nvPr/>
        </p:nvSpPr>
        <p:spPr>
          <a:xfrm>
            <a:off x="8745725" y="4251725"/>
            <a:ext cx="1032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strela</a:t>
            </a:r>
            <a:endParaRPr sz="18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31b6ff14346_0_68"/>
          <p:cNvSpPr txBox="1"/>
          <p:nvPr>
            <p:ph type="title"/>
          </p:nvPr>
        </p:nvSpPr>
        <p:spPr>
          <a:xfrm>
            <a:off x="335475" y="212250"/>
            <a:ext cx="2014200" cy="810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RANE</a:t>
            </a:r>
            <a:endParaRPr/>
          </a:p>
        </p:txBody>
      </p:sp>
      <p:sp>
        <p:nvSpPr>
          <p:cNvPr id="275" name="Google Shape;275;g31b6ff14346_0_68"/>
          <p:cNvSpPr txBox="1"/>
          <p:nvPr>
            <p:ph idx="1" type="body"/>
          </p:nvPr>
        </p:nvSpPr>
        <p:spPr>
          <a:xfrm>
            <a:off x="278400" y="1022250"/>
            <a:ext cx="7731000" cy="5477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-"/>
            </a:pPr>
            <a:r>
              <a:rPr b="1" lang="en-US"/>
              <a:t>ODRGNINE ALI PRASKE</a:t>
            </a:r>
            <a:r>
              <a:rPr lang="en-US"/>
              <a:t> - lažja oblika ran, poškoduje se samo zgornja plast kože, zacelijo se hitro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b="1" lang="en-US"/>
              <a:t>UREZNINE </a:t>
            </a:r>
            <a:r>
              <a:rPr lang="en-US"/>
              <a:t>- povzročijo noži, ostri predmeti, so globlje rane, poškodujejo tudi mišice in živce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b="1" lang="en-US"/>
              <a:t>VSEKANINE</a:t>
            </a:r>
            <a:r>
              <a:rPr lang="en-US"/>
              <a:t> - ob delu s sekiro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b="1" lang="en-US"/>
              <a:t>RAZTRGANINE </a:t>
            </a:r>
            <a:r>
              <a:rPr lang="en-US"/>
              <a:t> - različnih globin, ob udarcih, padcih, poškodovane tudi žile, kosti in živci, nepravilni robovi in žepki - motorke, različni stroji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b="1" lang="en-US"/>
              <a:t>VBODNINE/ VBODNE RANE </a:t>
            </a:r>
            <a:r>
              <a:rPr lang="en-US"/>
              <a:t>-posledica vboda - ostri, daljši predmeti - nož, izvijač; globoka rana, poškodovane mišice, žile, živci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b="1" lang="en-US"/>
              <a:t>STRELNE RANE</a:t>
            </a:r>
            <a:r>
              <a:rPr lang="en-US"/>
              <a:t> -  posledica krogelj, drobcev mine, bombe ; globoke rane - se razlikujejo (prestrelne -  gre skozi, obstrelne rane - samo mimo, zastrel - ostane v telesu)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b="1" lang="en-US"/>
              <a:t>UGRIZNINE </a:t>
            </a:r>
            <a:r>
              <a:rPr lang="en-US"/>
              <a:t>- posledica ugriza domačih živali, strah nas je MO, ki povzročajo okužbo - steklina, tetanus)</a:t>
            </a:r>
            <a:endParaRPr/>
          </a:p>
        </p:txBody>
      </p:sp>
      <p:sp>
        <p:nvSpPr>
          <p:cNvPr id="276" name="Google Shape;276;g31b6ff14346_0_68"/>
          <p:cNvSpPr txBox="1"/>
          <p:nvPr>
            <p:ph idx="12" type="sldNum"/>
          </p:nvPr>
        </p:nvSpPr>
        <p:spPr>
          <a:xfrm>
            <a:off x="11403951" y="6425816"/>
            <a:ext cx="4299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77" name="Google Shape;277;g31b6ff14346_0_68"/>
          <p:cNvPicPr preferRelativeResize="0"/>
          <p:nvPr/>
        </p:nvPicPr>
        <p:blipFill rotWithShape="1">
          <a:blip r:embed="rId3">
            <a:alphaModFix/>
          </a:blip>
          <a:srcRect b="0" l="0" r="36114" t="0"/>
          <a:stretch/>
        </p:blipFill>
        <p:spPr>
          <a:xfrm>
            <a:off x="10468950" y="83925"/>
            <a:ext cx="1673350" cy="174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g31b6ff14346_0_68"/>
          <p:cNvPicPr preferRelativeResize="0"/>
          <p:nvPr/>
        </p:nvPicPr>
        <p:blipFill rotWithShape="1">
          <a:blip r:embed="rId4">
            <a:alphaModFix/>
          </a:blip>
          <a:srcRect b="0" l="0" r="0" t="27803"/>
          <a:stretch/>
        </p:blipFill>
        <p:spPr>
          <a:xfrm>
            <a:off x="7351625" y="1267700"/>
            <a:ext cx="3048851" cy="123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g31b6ff14346_0_68"/>
          <p:cNvPicPr preferRelativeResize="0"/>
          <p:nvPr/>
        </p:nvPicPr>
        <p:blipFill rotWithShape="1">
          <a:blip r:embed="rId5">
            <a:alphaModFix/>
          </a:blip>
          <a:srcRect b="0" l="51909" r="0" t="0"/>
          <a:stretch/>
        </p:blipFill>
        <p:spPr>
          <a:xfrm>
            <a:off x="9564650" y="3547925"/>
            <a:ext cx="1839300" cy="315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31b6ff14346_0_74"/>
          <p:cNvSpPr txBox="1"/>
          <p:nvPr>
            <p:ph type="title"/>
          </p:nvPr>
        </p:nvSpPr>
        <p:spPr>
          <a:xfrm>
            <a:off x="335475" y="206375"/>
            <a:ext cx="3200700" cy="9696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Oskrba ran</a:t>
            </a:r>
            <a:endParaRPr/>
          </a:p>
        </p:txBody>
      </p:sp>
      <p:sp>
        <p:nvSpPr>
          <p:cNvPr id="285" name="Google Shape;285;g31b6ff14346_0_74"/>
          <p:cNvSpPr txBox="1"/>
          <p:nvPr>
            <p:ph idx="1" type="body"/>
          </p:nvPr>
        </p:nvSpPr>
        <p:spPr>
          <a:xfrm>
            <a:off x="267025" y="1175975"/>
            <a:ext cx="4661400" cy="4605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ČISTE  UMITE/ RAZKUŽENE ROKE/ ROKAVICE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NIKOLI NE DAJEMO NA RANO PRAŠKOV, MAZIL, ALKOHOLA NA RANO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Površinske rane - operemo s čisto vodo, nadenemo sterilno gazo in povoj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Večje rane - ne izpiramo, zaustavimo “prisotno” krvavitev, prekrijemo s sterilno gazo, ZDRAVSTVENA USTANOVA</a:t>
            </a:r>
            <a:endParaRPr/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g31b6ff14346_0_74"/>
          <p:cNvSpPr txBox="1"/>
          <p:nvPr>
            <p:ph idx="12" type="sldNum"/>
          </p:nvPr>
        </p:nvSpPr>
        <p:spPr>
          <a:xfrm>
            <a:off x="11403951" y="6425816"/>
            <a:ext cx="4299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87" name="Google Shape;287;g31b6ff14346_0_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34072" y="206375"/>
            <a:ext cx="1999075" cy="119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g31b6ff14346_0_74"/>
          <p:cNvPicPr preferRelativeResize="0"/>
          <p:nvPr/>
        </p:nvPicPr>
        <p:blipFill rotWithShape="1">
          <a:blip r:embed="rId4">
            <a:alphaModFix/>
          </a:blip>
          <a:srcRect b="14951" l="0" r="0" t="0"/>
          <a:stretch/>
        </p:blipFill>
        <p:spPr>
          <a:xfrm>
            <a:off x="9057050" y="96850"/>
            <a:ext cx="2117476" cy="1767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g31b6ff14346_0_7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92391" y="1757750"/>
            <a:ext cx="3200700" cy="1927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g31b6ff14346_0_74"/>
          <p:cNvPicPr preferRelativeResize="0"/>
          <p:nvPr/>
        </p:nvPicPr>
        <p:blipFill rotWithShape="1">
          <a:blip r:embed="rId6">
            <a:alphaModFix/>
          </a:blip>
          <a:srcRect b="0" l="15887" r="17583" t="0"/>
          <a:stretch/>
        </p:blipFill>
        <p:spPr>
          <a:xfrm>
            <a:off x="8910825" y="3012163"/>
            <a:ext cx="2923026" cy="292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g31b6ff14346_0_7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481425" y="4203300"/>
            <a:ext cx="3667025" cy="2159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2"/>
          <p:cNvSpPr txBox="1"/>
          <p:nvPr>
            <p:ph type="title"/>
          </p:nvPr>
        </p:nvSpPr>
        <p:spPr>
          <a:xfrm>
            <a:off x="335500" y="482203"/>
            <a:ext cx="9956700" cy="915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 Krvavitve</a:t>
            </a:r>
            <a:endParaRPr/>
          </a:p>
        </p:txBody>
      </p:sp>
      <p:sp>
        <p:nvSpPr>
          <p:cNvPr id="297" name="Google Shape;297;p12"/>
          <p:cNvSpPr txBox="1"/>
          <p:nvPr>
            <p:ph idx="1" type="body"/>
          </p:nvPr>
        </p:nvSpPr>
        <p:spPr>
          <a:xfrm>
            <a:off x="221350" y="1860300"/>
            <a:ext cx="6179100" cy="448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ZUNANJE</a:t>
            </a:r>
            <a:endParaRPr/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NOTRANJE</a:t>
            </a:r>
            <a:endParaRPr/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glede na vzrok pa POŠKODBENE (žile), BOLEZENSKE (posledice bolezni krvi, bolezenskih sprememb v bližini žil ali žilnih sten)</a:t>
            </a:r>
            <a:endParaRPr/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po izvoru: ARTERIJSKE(svetla rdeča kri, izteka v curkih, veliko O2); VENSKE(temnejša kri, izteka počasneje, ni toliko O2); KAPILARNE(minimalne poškodbe)</a:t>
            </a:r>
            <a:endParaRPr/>
          </a:p>
        </p:txBody>
      </p:sp>
      <p:sp>
        <p:nvSpPr>
          <p:cNvPr id="298" name="Google Shape;298;p12"/>
          <p:cNvSpPr txBox="1"/>
          <p:nvPr>
            <p:ph idx="10" type="dt"/>
          </p:nvPr>
        </p:nvSpPr>
        <p:spPr>
          <a:xfrm>
            <a:off x="340137" y="63202"/>
            <a:ext cx="2743200" cy="31822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11/15/2024</a:t>
            </a:r>
            <a:endParaRPr/>
          </a:p>
        </p:txBody>
      </p:sp>
      <p:sp>
        <p:nvSpPr>
          <p:cNvPr id="299" name="Google Shape;299;p12"/>
          <p:cNvSpPr txBox="1"/>
          <p:nvPr>
            <p:ph idx="11" type="ftr"/>
          </p:nvPr>
        </p:nvSpPr>
        <p:spPr>
          <a:xfrm>
            <a:off x="7344016" y="6424761"/>
            <a:ext cx="405993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SAMPLE FOOTER TEXT</a:t>
            </a:r>
            <a:endParaRPr/>
          </a:p>
        </p:txBody>
      </p:sp>
      <p:sp>
        <p:nvSpPr>
          <p:cNvPr id="300" name="Google Shape;300;p12"/>
          <p:cNvSpPr txBox="1"/>
          <p:nvPr>
            <p:ph idx="12" type="sldNum"/>
          </p:nvPr>
        </p:nvSpPr>
        <p:spPr>
          <a:xfrm>
            <a:off x="11403951" y="6425816"/>
            <a:ext cx="42976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01" name="Google Shape;301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95475" y="143075"/>
            <a:ext cx="2496525" cy="299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22339" y="278725"/>
            <a:ext cx="3022811" cy="201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12"/>
          <p:cNvPicPr preferRelativeResize="0"/>
          <p:nvPr/>
        </p:nvPicPr>
        <p:blipFill rotWithShape="1">
          <a:blip r:embed="rId5">
            <a:alphaModFix/>
          </a:blip>
          <a:srcRect b="0" l="0" r="0" t="12319"/>
          <a:stretch/>
        </p:blipFill>
        <p:spPr>
          <a:xfrm>
            <a:off x="6058150" y="2673400"/>
            <a:ext cx="3427125" cy="3752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31b6ff14346_0_81"/>
          <p:cNvSpPr txBox="1"/>
          <p:nvPr>
            <p:ph type="title"/>
          </p:nvPr>
        </p:nvSpPr>
        <p:spPr>
          <a:xfrm>
            <a:off x="209950" y="124975"/>
            <a:ext cx="6179100" cy="898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Zaustavitve krvavitev</a:t>
            </a:r>
            <a:endParaRPr/>
          </a:p>
        </p:txBody>
      </p:sp>
      <p:sp>
        <p:nvSpPr>
          <p:cNvPr id="309" name="Google Shape;309;g31b6ff14346_0_81"/>
          <p:cNvSpPr txBox="1"/>
          <p:nvPr>
            <p:ph idx="1" type="body"/>
          </p:nvPr>
        </p:nvSpPr>
        <p:spPr>
          <a:xfrm>
            <a:off x="209950" y="1052550"/>
            <a:ext cx="5928000" cy="5618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močna krvavitev - pritisk področij arterij ob kosti (predel dimelj, pazduhe, nadlahti)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t/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KOMPRESIJSKA OBVEZA - najpogostejši način zaustavljanja večjih krvavitev: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https://www.youtube.com/watch?v=DPsCKKsqTBU</a:t>
            </a:r>
            <a:r>
              <a:rPr lang="en-US"/>
              <a:t>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na vsakih 10 min preveri stanje, pazi, da ne zatisneš preveč, del telesa mora biti prekrvavljen!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Zelo hude krvavitve iz arterije na vratu/dimljah - ČIM PREJ PRITISNITI NEPOSREDNO NA RANO npr. s pestjo, če je možnost na rano dodaj še sterilno gazo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ESMARCHOVA PREVEZA: redko, samo če je nujno! , za delno ali popolno amputacijo uda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napišemo datum in uro, ko je bila narejena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 u="sng">
                <a:solidFill>
                  <a:schemeClr val="hlink"/>
                </a:solidFill>
                <a:hlinkClick r:id="rId4"/>
              </a:rPr>
              <a:t>https://www.youtube.com/watch?v=DVBJ-9fNAxM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" name="Google Shape;310;g31b6ff14346_0_81"/>
          <p:cNvSpPr txBox="1"/>
          <p:nvPr>
            <p:ph idx="12" type="sldNum"/>
          </p:nvPr>
        </p:nvSpPr>
        <p:spPr>
          <a:xfrm>
            <a:off x="11403951" y="6425816"/>
            <a:ext cx="4299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11" name="Google Shape;311;g31b6ff14346_0_8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95050" y="81324"/>
            <a:ext cx="5208900" cy="2354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g31b6ff14346_0_8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3700" y="2287867"/>
            <a:ext cx="5030150" cy="2168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g31b6ff14346_0_81"/>
          <p:cNvPicPr preferRelativeResize="0"/>
          <p:nvPr/>
        </p:nvPicPr>
        <p:blipFill rotWithShape="1">
          <a:blip r:embed="rId7">
            <a:alphaModFix/>
          </a:blip>
          <a:srcRect b="0" l="15466" r="11716" t="0"/>
          <a:stretch/>
        </p:blipFill>
        <p:spPr>
          <a:xfrm>
            <a:off x="7142175" y="4274300"/>
            <a:ext cx="4261775" cy="2516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g31b6ff14346_0_8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955425" y="4698849"/>
            <a:ext cx="1481400" cy="148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31b6ff14346_0_87"/>
          <p:cNvSpPr txBox="1"/>
          <p:nvPr>
            <p:ph type="title"/>
          </p:nvPr>
        </p:nvSpPr>
        <p:spPr>
          <a:xfrm>
            <a:off x="335475" y="250051"/>
            <a:ext cx="9956700" cy="8445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Zaustavitev krvavitev iz nosu</a:t>
            </a:r>
            <a:endParaRPr/>
          </a:p>
        </p:txBody>
      </p:sp>
      <p:sp>
        <p:nvSpPr>
          <p:cNvPr id="320" name="Google Shape;320;g31b6ff14346_0_87"/>
          <p:cNvSpPr txBox="1"/>
          <p:nvPr>
            <p:ph idx="1" type="body"/>
          </p:nvPr>
        </p:nvSpPr>
        <p:spPr>
          <a:xfrm>
            <a:off x="335475" y="1607349"/>
            <a:ext cx="9956700" cy="4569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oseba se usede in nagne naprej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stisneš mehek del nosu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diha skozi usta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na tilnik damo hladen obkladek - za 10 min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 sz="2600"/>
              <a:t>NE</a:t>
            </a:r>
            <a:r>
              <a:rPr lang="en-US"/>
              <a:t> : IZPIHUJ NOSU, KAŠLJAJ , PLUVAJ!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če je več kot 30 min pelji k zdravniku</a:t>
            </a:r>
            <a:endParaRPr/>
          </a:p>
        </p:txBody>
      </p:sp>
      <p:sp>
        <p:nvSpPr>
          <p:cNvPr id="321" name="Google Shape;321;g31b6ff14346_0_87"/>
          <p:cNvSpPr txBox="1"/>
          <p:nvPr>
            <p:ph idx="12" type="sldNum"/>
          </p:nvPr>
        </p:nvSpPr>
        <p:spPr>
          <a:xfrm>
            <a:off x="11403951" y="6425816"/>
            <a:ext cx="4299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22" name="Google Shape;322;g31b6ff14346_0_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94275" y="1607350"/>
            <a:ext cx="45720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31b6ff14346_0_93"/>
          <p:cNvSpPr txBox="1"/>
          <p:nvPr>
            <p:ph type="title"/>
          </p:nvPr>
        </p:nvSpPr>
        <p:spPr>
          <a:xfrm>
            <a:off x="219075" y="464351"/>
            <a:ext cx="9956700" cy="9159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Večji tujek v ranah</a:t>
            </a:r>
            <a:endParaRPr/>
          </a:p>
        </p:txBody>
      </p:sp>
      <p:sp>
        <p:nvSpPr>
          <p:cNvPr id="328" name="Google Shape;328;g31b6ff14346_0_93"/>
          <p:cNvSpPr txBox="1"/>
          <p:nvPr>
            <p:ph idx="1" type="body"/>
          </p:nvPr>
        </p:nvSpPr>
        <p:spPr>
          <a:xfrm>
            <a:off x="335475" y="1821649"/>
            <a:ext cx="9956700" cy="4355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večjih tujkov, ki so globoko v telesu, NIKOLI NE ODSTRANJUJEMO! GA FIKSIRAMO IN OSKRBIMO RANO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zato ker lahko tako sprožimo še večjo krvavitev ali poškodbe tkiv!!!</a:t>
            </a:r>
            <a:endParaRPr/>
          </a:p>
        </p:txBody>
      </p:sp>
      <p:sp>
        <p:nvSpPr>
          <p:cNvPr id="329" name="Google Shape;329;g31b6ff14346_0_93"/>
          <p:cNvSpPr txBox="1"/>
          <p:nvPr>
            <p:ph idx="12" type="sldNum"/>
          </p:nvPr>
        </p:nvSpPr>
        <p:spPr>
          <a:xfrm>
            <a:off x="11403951" y="6425816"/>
            <a:ext cx="4299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30" name="Google Shape;330;g31b6ff14346_0_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04548" y="3130700"/>
            <a:ext cx="4086337" cy="3374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31b6ff14346_0_99"/>
          <p:cNvSpPr txBox="1"/>
          <p:nvPr>
            <p:ph type="title"/>
          </p:nvPr>
        </p:nvSpPr>
        <p:spPr>
          <a:xfrm>
            <a:off x="335475" y="321451"/>
            <a:ext cx="9956700" cy="8625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Ugrizi</a:t>
            </a:r>
            <a:endParaRPr/>
          </a:p>
        </p:txBody>
      </p:sp>
      <p:sp>
        <p:nvSpPr>
          <p:cNvPr id="336" name="Google Shape;336;g31b6ff14346_0_99"/>
          <p:cNvSpPr txBox="1"/>
          <p:nvPr>
            <p:ph idx="1" type="body"/>
          </p:nvPr>
        </p:nvSpPr>
        <p:spPr>
          <a:xfrm>
            <a:off x="335475" y="1464474"/>
            <a:ext cx="9956700" cy="4712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globoka rana in velika možnost stekline!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1. Odstranimo slino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2. Umijemo z vodo in molom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3. Oskrbimo kot ostale rane</a:t>
            </a:r>
            <a:endParaRPr/>
          </a:p>
        </p:txBody>
      </p:sp>
      <p:sp>
        <p:nvSpPr>
          <p:cNvPr id="337" name="Google Shape;337;g31b6ff14346_0_99"/>
          <p:cNvSpPr txBox="1"/>
          <p:nvPr>
            <p:ph idx="12" type="sldNum"/>
          </p:nvPr>
        </p:nvSpPr>
        <p:spPr>
          <a:xfrm>
            <a:off x="11403951" y="6425816"/>
            <a:ext cx="4299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38" name="Google Shape;338;g31b6ff14346_0_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20575" y="556100"/>
            <a:ext cx="5243125" cy="524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31c6a32b077_0_2"/>
          <p:cNvSpPr txBox="1"/>
          <p:nvPr>
            <p:ph type="title"/>
          </p:nvPr>
        </p:nvSpPr>
        <p:spPr>
          <a:xfrm>
            <a:off x="178400" y="273175"/>
            <a:ext cx="7180500" cy="9516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Oskrba amputiranega uda</a:t>
            </a:r>
            <a:endParaRPr/>
          </a:p>
        </p:txBody>
      </p:sp>
      <p:sp>
        <p:nvSpPr>
          <p:cNvPr id="344" name="Google Shape;344;g31c6a32b077_0_2"/>
          <p:cNvSpPr txBox="1"/>
          <p:nvPr>
            <p:ph idx="1" type="body"/>
          </p:nvPr>
        </p:nvSpPr>
        <p:spPr>
          <a:xfrm>
            <a:off x="301225" y="1376175"/>
            <a:ext cx="4475100" cy="486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odtrgani del uda najprej sterilno prevežemo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če je večji ga samo pokriješ z gazo, če je manjši pa lahko celega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nato ga daš v 1. vrečko in jo zavežeš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v 2. vrečko damo led in vodo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v 3. vrečko daš vse skupaj notri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zapišemo datum in uro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nato PELJEMO K ZDRAVNIKU!</a:t>
            </a:r>
            <a:endParaRPr/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Char char="-"/>
            </a:pPr>
            <a:r>
              <a:rPr lang="en-US" sz="2300"/>
              <a:t>NIKOLI DIREKTNO NA LED!!!! - ga poškoduješ in ni več možno prišiti nazaj</a:t>
            </a:r>
            <a:endParaRPr sz="2300"/>
          </a:p>
        </p:txBody>
      </p:sp>
      <p:sp>
        <p:nvSpPr>
          <p:cNvPr id="345" name="Google Shape;345;g31c6a32b077_0_2"/>
          <p:cNvSpPr txBox="1"/>
          <p:nvPr>
            <p:ph idx="12" type="sldNum"/>
          </p:nvPr>
        </p:nvSpPr>
        <p:spPr>
          <a:xfrm>
            <a:off x="11403951" y="6425816"/>
            <a:ext cx="4299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46" name="Google Shape;346;g31c6a32b077_0_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75350" y="162211"/>
            <a:ext cx="3609500" cy="2707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g31c6a32b077_0_2"/>
          <p:cNvPicPr preferRelativeResize="0"/>
          <p:nvPr/>
        </p:nvPicPr>
        <p:blipFill rotWithShape="1">
          <a:blip r:embed="rId4">
            <a:alphaModFix/>
          </a:blip>
          <a:srcRect b="0" l="15145" r="10427" t="0"/>
          <a:stretch/>
        </p:blipFill>
        <p:spPr>
          <a:xfrm>
            <a:off x="4939825" y="1851975"/>
            <a:ext cx="3263876" cy="4385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31c6a32b077_0_8"/>
          <p:cNvSpPr txBox="1"/>
          <p:nvPr>
            <p:ph type="title"/>
          </p:nvPr>
        </p:nvSpPr>
        <p:spPr>
          <a:xfrm>
            <a:off x="236925" y="482201"/>
            <a:ext cx="9956700" cy="8625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Zlom, zvin, izpah</a:t>
            </a:r>
            <a:endParaRPr/>
          </a:p>
        </p:txBody>
      </p:sp>
      <p:sp>
        <p:nvSpPr>
          <p:cNvPr id="353" name="Google Shape;353;g31c6a32b077_0_8"/>
          <p:cNvSpPr txBox="1"/>
          <p:nvPr>
            <p:ph idx="1" type="body"/>
          </p:nvPr>
        </p:nvSpPr>
        <p:spPr>
          <a:xfrm>
            <a:off x="335475" y="1428750"/>
            <a:ext cx="6167700" cy="4997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ZLOM: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je delna ali popolna prekinitev kostnega ali hrustančnega tkiva, kadar sila ki deluje na kost preseže njeno trdnost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Vrste: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 ZAPRT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ODPRT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spremlja ga bolečina, oteklina, omejena gibljivost, nepravilna oblika okončine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ZVIN: 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poškodba sklepnih vezi in ovojnice, se raztegnejo, natrgajo, pretrgajo zaradi razmaknitve kosti v sklepu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pride zaradi preseženega obsega normalne gibljivosti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oblika sklepa po poškodbi ostane nespremenjena</a:t>
            </a:r>
            <a:endParaRPr/>
          </a:p>
        </p:txBody>
      </p:sp>
      <p:sp>
        <p:nvSpPr>
          <p:cNvPr id="354" name="Google Shape;354;g31c6a32b077_0_8"/>
          <p:cNvSpPr txBox="1"/>
          <p:nvPr>
            <p:ph idx="12" type="sldNum"/>
          </p:nvPr>
        </p:nvSpPr>
        <p:spPr>
          <a:xfrm>
            <a:off x="11403951" y="6425816"/>
            <a:ext cx="4299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55" name="Google Shape;355;g31c6a32b077_0_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83225" y="4858000"/>
            <a:ext cx="3238500" cy="140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g31c6a32b077_0_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03175" y="377425"/>
            <a:ext cx="4900775" cy="248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"/>
          <p:cNvSpPr txBox="1"/>
          <p:nvPr>
            <p:ph type="title"/>
          </p:nvPr>
        </p:nvSpPr>
        <p:spPr>
          <a:xfrm>
            <a:off x="433375" y="318297"/>
            <a:ext cx="4775700" cy="710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Prva pomoč</a:t>
            </a:r>
            <a:endParaRPr/>
          </a:p>
        </p:txBody>
      </p:sp>
      <p:sp>
        <p:nvSpPr>
          <p:cNvPr id="100" name="Google Shape;100;p2"/>
          <p:cNvSpPr txBox="1"/>
          <p:nvPr>
            <p:ph idx="1" type="body"/>
          </p:nvPr>
        </p:nvSpPr>
        <p:spPr>
          <a:xfrm>
            <a:off x="272225" y="952700"/>
            <a:ext cx="10281600" cy="387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/>
          </a:bodyPr>
          <a:lstStyle/>
          <a:p>
            <a:pPr indent="-334327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-US"/>
              <a:t>niz ukrepov, ki jih izvajamo, da bi pomagali nenadno oboleli ali poškodovani osebi na kraju dogodka, še pred prihodom nujne medicinske pomoči oz. drugih usposobljenih zdravstvenih delavcev</a:t>
            </a:r>
            <a:endParaRPr/>
          </a:p>
          <a:p>
            <a:pPr indent="-334327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-US"/>
              <a:t>nudimo s preprostimi pripomočki (komplet prve pomoči), improvizacija</a:t>
            </a:r>
            <a:endParaRPr/>
          </a:p>
          <a:p>
            <a:pPr indent="-334327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-US"/>
              <a:t>z nudenjem prve pomoči želimo ohraniti življenje, preprečiti poslabšanje zdravstvenega stanja</a:t>
            </a:r>
            <a:endParaRPr/>
          </a:p>
          <a:p>
            <a:pPr indent="-334327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-US"/>
              <a:t>PRVA POMOČ SE NUDI DOKLER REŠEVALEC NE OMAGA, DOKLER NE DOBI MENJAVE ZA NUDENJE PRVE POMOČI OZIROMA DO PRIHODA EKIPE NUJNE MEDICINSKE POMOČI</a:t>
            </a:r>
            <a:endParaRPr/>
          </a:p>
          <a:p>
            <a:pPr indent="-334327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-US"/>
              <a:t>MORALNA DOLŽNOST VSAKEGA</a:t>
            </a:r>
            <a:endParaRPr/>
          </a:p>
          <a:p>
            <a:pPr indent="-334327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-US"/>
              <a:t>HELIKOPTERJI LETALSKE POLICIJSKE ENOTE IN SLOVENSKE VOJSKE</a:t>
            </a:r>
            <a:endParaRPr/>
          </a:p>
          <a:p>
            <a:pPr indent="-334327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-US"/>
              <a:t> Presodimo ali lahko varno pristopimo k ponesrečencu! (nevarne snovi, zastrupitve, požari, elektrika, nesprožene zračne blazine, eksplozija, živali, zdrs, padec,  strelni napad, ostri predmeti, kriminalna dejanja…) odsevni jopič!</a:t>
            </a:r>
            <a:endParaRPr/>
          </a:p>
          <a:p>
            <a:pPr indent="0" lvl="0" marL="457200" rtl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2"/>
          <p:cNvSpPr txBox="1"/>
          <p:nvPr>
            <p:ph idx="10" type="dt"/>
          </p:nvPr>
        </p:nvSpPr>
        <p:spPr>
          <a:xfrm>
            <a:off x="340137" y="2"/>
            <a:ext cx="2743200" cy="31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07/15/2024</a:t>
            </a:r>
            <a:endParaRPr/>
          </a:p>
        </p:txBody>
      </p:sp>
      <p:sp>
        <p:nvSpPr>
          <p:cNvPr id="102" name="Google Shape;102;p2"/>
          <p:cNvSpPr txBox="1"/>
          <p:nvPr>
            <p:ph idx="12" type="sldNum"/>
          </p:nvPr>
        </p:nvSpPr>
        <p:spPr>
          <a:xfrm>
            <a:off x="11403951" y="6425816"/>
            <a:ext cx="42976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03" name="Google Shape;103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99700" y="4539612"/>
            <a:ext cx="3613499" cy="2030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6725" y="4479600"/>
            <a:ext cx="3820776" cy="215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83025" y="4382749"/>
            <a:ext cx="3781150" cy="2344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1c6a32b077_0_14"/>
          <p:cNvSpPr txBox="1"/>
          <p:nvPr>
            <p:ph idx="1" type="body"/>
          </p:nvPr>
        </p:nvSpPr>
        <p:spPr>
          <a:xfrm>
            <a:off x="335475" y="375050"/>
            <a:ext cx="5950800" cy="6050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 IZPAH: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sklepna glavica skoči iz sklepne ponvice in ostane v nenaravni obliki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pride lahko do pretrganih vezi v sklepnih ovojnicah, gibanje v sklepu ni mogoče, boli, včasih pride sklep nazaj v prvotni položaj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OSKRBA: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osnovni ukrep: IMOBILIZACIJA - dosežemo da poškodovanec dela telesa ne premika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OSNOVNO PRAVILO IMOBILIZACIJE: vedno imobiliziramo sosednja sklepa: sklep nad in sklep pod poškodbo</a:t>
            </a:r>
            <a:endParaRPr/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VAJA: ruta pestovalnica, imobilizacija 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ODPRTI zlom : najprej poskrbimo za rano in krvavitev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2" name="Google Shape;362;g31c6a32b077_0_14"/>
          <p:cNvSpPr txBox="1"/>
          <p:nvPr>
            <p:ph idx="12" type="sldNum"/>
          </p:nvPr>
        </p:nvSpPr>
        <p:spPr>
          <a:xfrm>
            <a:off x="11403951" y="6425816"/>
            <a:ext cx="4299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63" name="Google Shape;363;g31c6a32b077_0_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72650" y="-53000"/>
            <a:ext cx="3546825" cy="3546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g31c6a32b077_0_14"/>
          <p:cNvPicPr preferRelativeResize="0"/>
          <p:nvPr/>
        </p:nvPicPr>
        <p:blipFill rotWithShape="1">
          <a:blip r:embed="rId4">
            <a:alphaModFix/>
          </a:blip>
          <a:srcRect b="0" l="0" r="24104" t="0"/>
          <a:stretch/>
        </p:blipFill>
        <p:spPr>
          <a:xfrm>
            <a:off x="5784250" y="2007750"/>
            <a:ext cx="2590300" cy="191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g31c6a32b077_0_14"/>
          <p:cNvPicPr preferRelativeResize="0"/>
          <p:nvPr/>
        </p:nvPicPr>
        <p:blipFill rotWithShape="1">
          <a:blip r:embed="rId5">
            <a:alphaModFix/>
          </a:blip>
          <a:srcRect b="27160" l="14255" r="66521" t="42516"/>
          <a:stretch/>
        </p:blipFill>
        <p:spPr>
          <a:xfrm>
            <a:off x="8572650" y="3645150"/>
            <a:ext cx="2909801" cy="2868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31c6a32b077_0_20"/>
          <p:cNvSpPr txBox="1"/>
          <p:nvPr>
            <p:ph type="title"/>
          </p:nvPr>
        </p:nvSpPr>
        <p:spPr>
          <a:xfrm>
            <a:off x="335475" y="285750"/>
            <a:ext cx="9956700" cy="8625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Poškodba hrbtenice</a:t>
            </a:r>
            <a:endParaRPr/>
          </a:p>
        </p:txBody>
      </p:sp>
      <p:sp>
        <p:nvSpPr>
          <p:cNvPr id="371" name="Google Shape;371;g31c6a32b077_0_20"/>
          <p:cNvSpPr txBox="1"/>
          <p:nvPr>
            <p:ph idx="1" type="body"/>
          </p:nvPr>
        </p:nvSpPr>
        <p:spPr>
          <a:xfrm>
            <a:off x="335475" y="1380300"/>
            <a:ext cx="9956700" cy="5045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posumimo, če ima bolečino v predelu hrbtenice, ali če se ga dotaknemo in ga boli v hrbtenici, ali če se želi premikati in ga boli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če čuti v rokah ali nogah mravljince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če ne čuti rok in nog ali pa jih čuti slabo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če ga ne boli in vidimo za to možne okoliščine: skok v plitvo vodo, eksplozije, prometne nesreče, padci z večje višine, hujši udarci v hrbtenico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UKREP: čim bolj miruje!, če ni nujno ga ne prestavljamo nikamor, pokličemo 112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premikamo samo ko je neposredno ogrožen: nevarne snovi, ogenj, potres, promet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ko smo smi uporabimo Ravtkov prijem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če je reševalcev vsaj 6 pa: 1 k glavi, 1 k nogam, po 2 na vsako stran telesa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najbolj izkušn reševalec je pri glavi, njegovi ukazi jasni in glasni!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Ravtkov prijem: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https://www.youtube.com/watch?v=pAIEK-jAA-8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2" name="Google Shape;372;g31c6a32b077_0_20"/>
          <p:cNvSpPr txBox="1"/>
          <p:nvPr>
            <p:ph idx="12" type="sldNum"/>
          </p:nvPr>
        </p:nvSpPr>
        <p:spPr>
          <a:xfrm>
            <a:off x="11403951" y="6425816"/>
            <a:ext cx="4299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31c6a32b077_0_26"/>
          <p:cNvSpPr txBox="1"/>
          <p:nvPr>
            <p:ph type="title"/>
          </p:nvPr>
        </p:nvSpPr>
        <p:spPr>
          <a:xfrm>
            <a:off x="335475" y="178625"/>
            <a:ext cx="9956700" cy="11124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Opekline</a:t>
            </a:r>
            <a:endParaRPr/>
          </a:p>
        </p:txBody>
      </p:sp>
      <p:sp>
        <p:nvSpPr>
          <p:cNvPr id="378" name="Google Shape;378;g31c6a32b077_0_26"/>
          <p:cNvSpPr txBox="1"/>
          <p:nvPr>
            <p:ph idx="1" type="body"/>
          </p:nvPr>
        </p:nvSpPr>
        <p:spPr>
          <a:xfrm>
            <a:off x="335475" y="1482325"/>
            <a:ext cx="5186400" cy="4943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nastanejo zaradi delovanja toplote(zaradi suhe vročine ali pare), kemične snovi, elektrike, sevanja, trenja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OCENA opekline: površina, globina, starost, kateri deli telesa so opečeni, predhodno zdravstveno stanje poškodovanca, pridružene poškodbe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Resne opekline: obsegajo celoten obseg uda ali prsni koš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POVRŠINA OPEKLINE: </a:t>
            </a:r>
            <a:endParaRPr/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9" name="Google Shape;379;g31c6a32b077_0_26"/>
          <p:cNvSpPr txBox="1"/>
          <p:nvPr>
            <p:ph idx="12" type="sldNum"/>
          </p:nvPr>
        </p:nvSpPr>
        <p:spPr>
          <a:xfrm>
            <a:off x="11403951" y="6425816"/>
            <a:ext cx="4299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80" name="Google Shape;380;g31c6a32b077_0_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21473" y="3851150"/>
            <a:ext cx="5499977" cy="289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g31c6a32b077_0_26"/>
          <p:cNvPicPr preferRelativeResize="0"/>
          <p:nvPr/>
        </p:nvPicPr>
        <p:blipFill rotWithShape="1">
          <a:blip r:embed="rId4">
            <a:alphaModFix/>
          </a:blip>
          <a:srcRect b="26269" l="34783" r="35786" t="39034"/>
          <a:stretch/>
        </p:blipFill>
        <p:spPr>
          <a:xfrm>
            <a:off x="6571625" y="178625"/>
            <a:ext cx="4918126" cy="3624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31c6a32b077_0_32"/>
          <p:cNvSpPr txBox="1"/>
          <p:nvPr>
            <p:ph idx="1" type="body"/>
          </p:nvPr>
        </p:nvSpPr>
        <p:spPr>
          <a:xfrm>
            <a:off x="674800" y="446500"/>
            <a:ext cx="10576500" cy="5534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GLOBINA OPEKLINE: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globoke - globlje plasti kože, po igledu so belkasto-rdeče, belkasto-sive, rjavkaste, črne; poškodovani živci in žile, slabše občutljiva koža ali pa sploh ni občutljiva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površinske - prizadeta samo povrhnja plast kože, so rdeče, lahko so mehurji, boli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nekateri deli telesa pomembnejši od drugih: GLAVA, OBRAZ, SPOLNI ORGANI, SKLEPI, PRESREDEK, DLANI IN PRSTI  - posledice so tu veliko večje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najbolj ogroženi starejši ljudje, majhni otroci, kronični bolniki, poškodovanci</a:t>
            </a:r>
            <a:endParaRPr/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OPEKLINE DIHALNIH POTI: nevarne opekline, ki nastanejo, ko žrtev vzdihuje vroč zrak in dim(strupene snovi: monoksid, cianid -&gt; vzroki za smrt), lahko otečejo dihalne poti -&gt; dihanje resno moteno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prepoznamo ga po opečenem obrazu, nosne dlačice, brade, brki; črn izpljunek, hripav las</a:t>
            </a:r>
            <a:endParaRPr/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7" name="Google Shape;387;g31c6a32b077_0_32"/>
          <p:cNvSpPr txBox="1"/>
          <p:nvPr>
            <p:ph idx="12" type="sldNum"/>
          </p:nvPr>
        </p:nvSpPr>
        <p:spPr>
          <a:xfrm>
            <a:off x="11403951" y="6425816"/>
            <a:ext cx="4299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31c6a32b077_0_38"/>
          <p:cNvSpPr txBox="1"/>
          <p:nvPr>
            <p:ph idx="1" type="body"/>
          </p:nvPr>
        </p:nvSpPr>
        <p:spPr>
          <a:xfrm>
            <a:off x="335475" y="446500"/>
            <a:ext cx="10791000" cy="5802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KEMIČNE OPEKLINE: povzročajo jih kisline in lugi(baze), pride do njihovega razlitja po koži ali sluznici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opeklina na koži podobna tisti zaradi toplote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koža postane suha in trda -&gt; KISLINE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zmehčana, sluzasta, nabrekla koža -&gt; BAZE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lug pronica v globino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jedkovina je lahko v tekoči obliki ali prah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ko so zajeti večji deli kože so opekline težke !</a:t>
            </a:r>
            <a:endParaRPr/>
          </a:p>
        </p:txBody>
      </p:sp>
      <p:sp>
        <p:nvSpPr>
          <p:cNvPr id="393" name="Google Shape;393;g31c6a32b077_0_38"/>
          <p:cNvSpPr txBox="1"/>
          <p:nvPr>
            <p:ph idx="12" type="sldNum"/>
          </p:nvPr>
        </p:nvSpPr>
        <p:spPr>
          <a:xfrm>
            <a:off x="11403951" y="6425816"/>
            <a:ext cx="4299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31c6a32b077_0_44"/>
          <p:cNvSpPr txBox="1"/>
          <p:nvPr>
            <p:ph idx="1" type="body"/>
          </p:nvPr>
        </p:nvSpPr>
        <p:spPr>
          <a:xfrm>
            <a:off x="335475" y="678647"/>
            <a:ext cx="9956700" cy="5498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ELEKTRIČNE OPEKLINE: nastane ko gre električni tok skozi telo, pomembno kako visoka napetost je povzročila opeklino -&gt; visoke/ nizke napetosti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posebne oblike so poškodbe z atmosfersko elektriko - posledica udara strele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opekline na prvi pogled majhne, pod kožo se pogosto skrivajo globoke okvare tkiv, motnje srčnega ritma, posledično zastoj srca</a:t>
            </a:r>
            <a:endParaRPr/>
          </a:p>
        </p:txBody>
      </p:sp>
      <p:sp>
        <p:nvSpPr>
          <p:cNvPr id="399" name="Google Shape;399;g31c6a32b077_0_44"/>
          <p:cNvSpPr txBox="1"/>
          <p:nvPr>
            <p:ph idx="12" type="sldNum"/>
          </p:nvPr>
        </p:nvSpPr>
        <p:spPr>
          <a:xfrm>
            <a:off x="11403951" y="6425816"/>
            <a:ext cx="4299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31c6a32b077_0_50"/>
          <p:cNvSpPr txBox="1"/>
          <p:nvPr>
            <p:ph type="title"/>
          </p:nvPr>
        </p:nvSpPr>
        <p:spPr>
          <a:xfrm>
            <a:off x="264025" y="321476"/>
            <a:ext cx="9956700" cy="9159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Oskrba opeklin</a:t>
            </a:r>
            <a:endParaRPr/>
          </a:p>
        </p:txBody>
      </p:sp>
      <p:sp>
        <p:nvSpPr>
          <p:cNvPr id="405" name="Google Shape;405;g31c6a32b077_0_50"/>
          <p:cNvSpPr txBox="1"/>
          <p:nvPr>
            <p:ph idx="1" type="body"/>
          </p:nvPr>
        </p:nvSpPr>
        <p:spPr>
          <a:xfrm>
            <a:off x="335475" y="1428750"/>
            <a:ext cx="10808700" cy="4748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uporaba opeklinskih obkladkov, odeje iz hidrogela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čim prej odstranimo povzročitelja opekline, če to ne gre pa ponesrečenca, pomislimo tudi na pridružene poškodbe npr. hrbtenica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s kože lahko odstranimo samo tista oblačila, ki niso prilepljena na rano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pri manjših opeklinah uporabimo pravilo 15:15:15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ne smemo hladiti celega poškodovanca ampak ohladimo samo opeklinsko rano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če imamo opeklinske obkladke iz hidrogela uporabimo raje to - so bolj učinkoviti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obkladki so edina stvar, ki jo lahko damo na obraz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opekline dihalnih poti -polsedeči položaj, obkladki na prsi in vrat, zaščitimo ga proti izgubi toplote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OSKRBA KEMIČNIH OPEKLIN: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najprej odstranimo jedkovino s kože -&gt; če je prah skrtačimo, če gre za tekočino popivnamo, nato spiramo s tekočo vodo vsaj 1 h ali do prihoda nujne medicinske pomoči, nato obvežemo s sterilno gazo ali še bolje z opeklinskimi obkladki iz hidrogela</a:t>
            </a:r>
            <a:endParaRPr/>
          </a:p>
        </p:txBody>
      </p:sp>
      <p:sp>
        <p:nvSpPr>
          <p:cNvPr id="406" name="Google Shape;406;g31c6a32b077_0_50"/>
          <p:cNvSpPr txBox="1"/>
          <p:nvPr>
            <p:ph idx="12" type="sldNum"/>
          </p:nvPr>
        </p:nvSpPr>
        <p:spPr>
          <a:xfrm>
            <a:off x="11403951" y="6425816"/>
            <a:ext cx="4299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31c6a32b077_0_56"/>
          <p:cNvSpPr txBox="1"/>
          <p:nvPr>
            <p:ph type="title"/>
          </p:nvPr>
        </p:nvSpPr>
        <p:spPr>
          <a:xfrm>
            <a:off x="335475" y="410751"/>
            <a:ext cx="9956700" cy="7194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Pregrevanje telesa</a:t>
            </a:r>
            <a:endParaRPr/>
          </a:p>
        </p:txBody>
      </p:sp>
      <p:sp>
        <p:nvSpPr>
          <p:cNvPr id="412" name="Google Shape;412;g31c6a32b077_0_56"/>
          <p:cNvSpPr txBox="1"/>
          <p:nvPr>
            <p:ph idx="1" type="body"/>
          </p:nvPr>
        </p:nvSpPr>
        <p:spPr>
          <a:xfrm>
            <a:off x="335475" y="1428750"/>
            <a:ext cx="10826700" cy="4748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ko telo ni več zmožno oddajat odvečne temperature telesa v okolje - npr. prevroče podnebje, preveč oblečen človek, dehidriran  -&gt; najnevarnejša posledica je vročinska kap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starejši ljudje, alkoholiki bolj ogroženi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T nad 40°C, koža topla in rdeča, zaripel obraz, motnje zavesti, halucinacije, nezavest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Ukrepi: čim prejšnja premestitev, v hladen prostor ali senco, lahko ga slečemo ali tudi tuširamo, ventilator hladilni obkladki, hladni napitki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ko T pade pod 39°C ga lahko nehamo ohlajati</a:t>
            </a:r>
            <a:endParaRPr/>
          </a:p>
        </p:txBody>
      </p:sp>
      <p:sp>
        <p:nvSpPr>
          <p:cNvPr id="413" name="Google Shape;413;g31c6a32b077_0_56"/>
          <p:cNvSpPr txBox="1"/>
          <p:nvPr>
            <p:ph idx="12" type="sldNum"/>
          </p:nvPr>
        </p:nvSpPr>
        <p:spPr>
          <a:xfrm>
            <a:off x="11403951" y="6425816"/>
            <a:ext cx="4299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31c6a32b077_0_64"/>
          <p:cNvSpPr txBox="1"/>
          <p:nvPr>
            <p:ph type="title"/>
          </p:nvPr>
        </p:nvSpPr>
        <p:spPr>
          <a:xfrm>
            <a:off x="335475" y="303626"/>
            <a:ext cx="9956700" cy="7731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Sončarica</a:t>
            </a:r>
            <a:endParaRPr/>
          </a:p>
        </p:txBody>
      </p:sp>
      <p:sp>
        <p:nvSpPr>
          <p:cNvPr id="419" name="Google Shape;419;g31c6a32b077_0_64"/>
          <p:cNvSpPr txBox="1"/>
          <p:nvPr>
            <p:ph idx="1" type="body"/>
          </p:nvPr>
        </p:nvSpPr>
        <p:spPr>
          <a:xfrm>
            <a:off x="335475" y="1357324"/>
            <a:ext cx="9956700" cy="4819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najbolj prizadeta glava, še posebaj ogroženi plešasti, majhni otroci, dojenčki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oseba je omotična, ima vrtoglavico, boli jo glava, ima otrdel tilnik, slabo ji je, bruha, rdeča v glavo, povišana T, nezavest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Ukrep: senca, hladen, temen prostor, leži na hrbtu z nekoliko vzdignjeno glavo, damo hladen obkladek na glavo</a:t>
            </a:r>
            <a:endParaRPr/>
          </a:p>
        </p:txBody>
      </p:sp>
      <p:sp>
        <p:nvSpPr>
          <p:cNvPr id="420" name="Google Shape;420;g31c6a32b077_0_64"/>
          <p:cNvSpPr txBox="1"/>
          <p:nvPr>
            <p:ph idx="12" type="sldNum"/>
          </p:nvPr>
        </p:nvSpPr>
        <p:spPr>
          <a:xfrm>
            <a:off x="11403951" y="6425816"/>
            <a:ext cx="4299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21" name="Google Shape;421;g31c6a32b077_0_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83025" y="3019375"/>
            <a:ext cx="3301376" cy="3301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31c6a32b077_0_70"/>
          <p:cNvSpPr txBox="1"/>
          <p:nvPr>
            <p:ph type="title"/>
          </p:nvPr>
        </p:nvSpPr>
        <p:spPr>
          <a:xfrm>
            <a:off x="217575" y="301100"/>
            <a:ext cx="3090600" cy="898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Omrzline</a:t>
            </a:r>
            <a:endParaRPr/>
          </a:p>
        </p:txBody>
      </p:sp>
      <p:sp>
        <p:nvSpPr>
          <p:cNvPr id="427" name="Google Shape;427;g31c6a32b077_0_70"/>
          <p:cNvSpPr txBox="1"/>
          <p:nvPr>
            <p:ph idx="1" type="body"/>
          </p:nvPr>
        </p:nvSpPr>
        <p:spPr>
          <a:xfrm>
            <a:off x="164300" y="1332000"/>
            <a:ext cx="7502700" cy="5213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poškodbe kože zaradi mraza pri T pod lediščem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najbolj prizadeti deli telesa: prsti na nogah, rokah, nos, brada, ušesa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POVRHNJE: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normalna/ večja občutljivost na bolečino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bleda barva kože, mehurji, napolnjeni z bistro tekočino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GLOBINSKE: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občutljiva na bolečino in 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mehurji napolnjeni s krvjo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če jo ogreješ koža ni več normalna - je siva in temno modra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UKREPI: najprej rešujemo problem splošne podhladitve, odstranimo mokra oblačila in zamenjamo s suhimi, odstranimo predmete - ure, prstani…; zaščitimo pred mrazom, ne ogrevamo z ognjem ali pečjo, rane omrzlin povijemo s sterilno gazo</a:t>
            </a:r>
            <a:endParaRPr/>
          </a:p>
        </p:txBody>
      </p:sp>
      <p:sp>
        <p:nvSpPr>
          <p:cNvPr id="428" name="Google Shape;428;g31c6a32b077_0_70"/>
          <p:cNvSpPr txBox="1"/>
          <p:nvPr>
            <p:ph idx="12" type="sldNum"/>
          </p:nvPr>
        </p:nvSpPr>
        <p:spPr>
          <a:xfrm>
            <a:off x="11403951" y="6425816"/>
            <a:ext cx="4299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29" name="Google Shape;429;g31c6a32b077_0_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39375" y="301100"/>
            <a:ext cx="4504550" cy="2718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"/>
          <p:cNvSpPr txBox="1"/>
          <p:nvPr>
            <p:ph type="title"/>
          </p:nvPr>
        </p:nvSpPr>
        <p:spPr>
          <a:xfrm>
            <a:off x="308382" y="620200"/>
            <a:ext cx="4059900" cy="1438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Prva pomoč</a:t>
            </a:r>
            <a:endParaRPr/>
          </a:p>
        </p:txBody>
      </p:sp>
      <p:sp>
        <p:nvSpPr>
          <p:cNvPr id="111" name="Google Shape;111;p3"/>
          <p:cNvSpPr txBox="1"/>
          <p:nvPr>
            <p:ph idx="1" type="body"/>
          </p:nvPr>
        </p:nvSpPr>
        <p:spPr>
          <a:xfrm>
            <a:off x="340120" y="2297750"/>
            <a:ext cx="4308000" cy="387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VARNOST </a:t>
            </a:r>
            <a:endParaRPr/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OBVEŠČANJE O DOGODKU</a:t>
            </a:r>
            <a:endParaRPr/>
          </a:p>
          <a:p>
            <a:pPr indent="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(točni, natančni podatki!)</a:t>
            </a:r>
            <a:endParaRPr/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PRISTOPIMO IN POMAGAMO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dogodki z večjim številom ponesrečencev (poskušamo oceniti število)</a:t>
            </a:r>
            <a:endParaRPr/>
          </a:p>
        </p:txBody>
      </p:sp>
      <p:sp>
        <p:nvSpPr>
          <p:cNvPr id="112" name="Google Shape;112;p3"/>
          <p:cNvSpPr txBox="1"/>
          <p:nvPr>
            <p:ph idx="10" type="dt"/>
          </p:nvPr>
        </p:nvSpPr>
        <p:spPr>
          <a:xfrm>
            <a:off x="340137" y="63202"/>
            <a:ext cx="2743200" cy="31822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07/15/2024</a:t>
            </a:r>
            <a:endParaRPr/>
          </a:p>
        </p:txBody>
      </p:sp>
      <p:sp>
        <p:nvSpPr>
          <p:cNvPr id="113" name="Google Shape;113;p3"/>
          <p:cNvSpPr txBox="1"/>
          <p:nvPr>
            <p:ph idx="11" type="ftr"/>
          </p:nvPr>
        </p:nvSpPr>
        <p:spPr>
          <a:xfrm>
            <a:off x="7344016" y="6424761"/>
            <a:ext cx="405993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SAMPLE FOOTER TEXT</a:t>
            </a:r>
            <a:endParaRPr/>
          </a:p>
        </p:txBody>
      </p:sp>
      <p:sp>
        <p:nvSpPr>
          <p:cNvPr id="114" name="Google Shape;114;p3"/>
          <p:cNvSpPr txBox="1"/>
          <p:nvPr>
            <p:ph idx="12" type="sldNum"/>
          </p:nvPr>
        </p:nvSpPr>
        <p:spPr>
          <a:xfrm>
            <a:off x="11403951" y="6425816"/>
            <a:ext cx="42976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15" name="Google Shape;115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86325" y="0"/>
            <a:ext cx="6617625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31c6a32b077_0_76"/>
          <p:cNvSpPr txBox="1"/>
          <p:nvPr>
            <p:ph type="title"/>
          </p:nvPr>
        </p:nvSpPr>
        <p:spPr>
          <a:xfrm>
            <a:off x="308387" y="620202"/>
            <a:ext cx="9956700" cy="14388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Ozebline</a:t>
            </a:r>
            <a:endParaRPr/>
          </a:p>
        </p:txBody>
      </p:sp>
      <p:sp>
        <p:nvSpPr>
          <p:cNvPr id="435" name="Google Shape;435;g31c6a32b077_0_76"/>
          <p:cNvSpPr txBox="1"/>
          <p:nvPr>
            <p:ph idx="1" type="body"/>
          </p:nvPr>
        </p:nvSpPr>
        <p:spPr>
          <a:xfrm>
            <a:off x="335467" y="2306781"/>
            <a:ext cx="9956700" cy="3870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ne spada pod prvo pomoč, ker gre za kronične spremembe kože zaradi vpliva mraza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koža je bleda, razpokana, se sveti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oseba ima zmanjšan občutek za mraz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zaščitimo jo pred mrazom</a:t>
            </a:r>
            <a:endParaRPr/>
          </a:p>
        </p:txBody>
      </p:sp>
      <p:sp>
        <p:nvSpPr>
          <p:cNvPr id="436" name="Google Shape;436;g31c6a32b077_0_76"/>
          <p:cNvSpPr txBox="1"/>
          <p:nvPr>
            <p:ph idx="12" type="sldNum"/>
          </p:nvPr>
        </p:nvSpPr>
        <p:spPr>
          <a:xfrm>
            <a:off x="11403951" y="6425816"/>
            <a:ext cx="4299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31c6a32b077_0_118"/>
          <p:cNvSpPr txBox="1"/>
          <p:nvPr>
            <p:ph type="title"/>
          </p:nvPr>
        </p:nvSpPr>
        <p:spPr>
          <a:xfrm>
            <a:off x="335475" y="428651"/>
            <a:ext cx="9956700" cy="9339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Podladitev</a:t>
            </a:r>
            <a:endParaRPr/>
          </a:p>
        </p:txBody>
      </p:sp>
      <p:sp>
        <p:nvSpPr>
          <p:cNvPr id="442" name="Google Shape;442;g31c6a32b077_0_118"/>
          <p:cNvSpPr txBox="1"/>
          <p:nvPr>
            <p:ph idx="1" type="body"/>
          </p:nvPr>
        </p:nvSpPr>
        <p:spPr>
          <a:xfrm>
            <a:off x="410775" y="1625200"/>
            <a:ext cx="10858500" cy="4551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Podhladitve ločimo glede na T jedra telesa</a:t>
            </a:r>
            <a:r>
              <a:rPr lang="en-US"/>
              <a:t> 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  -  </a:t>
            </a:r>
            <a:r>
              <a:rPr lang="en-US"/>
              <a:t>BLAGA: Telesna T med 35 in 32°C, pacjent pri zavesti, drgeta, je vznemirjen, diha pospešeno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UKREPI: zaščitimo pred mrazom, vroča pijača, spodbudimo telesno aktivnost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ZMERNA: T med 32 in 28 °C , ne drgeta več, postane zaspan, ne zmeni se za okolico, diha pospešeno, zadovoljen je če ga pustimo pri miru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UKREPI: zaščitimo ga pred mrazom, pitje vroče tekočine, ne premikamo ga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HUDA: T pade pod 28°C, nezavesten, dihanje komaj zaznavamo, če pade T pod 24°C je navidezno mrtev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UKREPI: čim prej v stabilni bočni položaj, zaščita pred mrazom, če ne diha ga oživljamo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Kako ga počasno segrevamo? DAmo v zaprt, topel prostor, slečemo mokra oblačila in zamenjamo s suhimi, zaščitimo z zaščitno folijo ali odejo</a:t>
            </a:r>
            <a:endParaRPr/>
          </a:p>
        </p:txBody>
      </p:sp>
      <p:sp>
        <p:nvSpPr>
          <p:cNvPr id="443" name="Google Shape;443;g31c6a32b077_0_118"/>
          <p:cNvSpPr txBox="1"/>
          <p:nvPr>
            <p:ph idx="12" type="sldNum"/>
          </p:nvPr>
        </p:nvSpPr>
        <p:spPr>
          <a:xfrm>
            <a:off x="11403951" y="6425816"/>
            <a:ext cx="4299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31c6a32b077_0_124"/>
          <p:cNvSpPr txBox="1"/>
          <p:nvPr>
            <p:ph type="title"/>
          </p:nvPr>
        </p:nvSpPr>
        <p:spPr>
          <a:xfrm>
            <a:off x="335475" y="375051"/>
            <a:ext cx="9956700" cy="9159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Nagla obolenja</a:t>
            </a:r>
            <a:endParaRPr/>
          </a:p>
        </p:txBody>
      </p:sp>
      <p:sp>
        <p:nvSpPr>
          <p:cNvPr id="449" name="Google Shape;449;g31c6a32b077_0_124"/>
          <p:cNvSpPr txBox="1"/>
          <p:nvPr>
            <p:ph idx="1" type="body"/>
          </p:nvPr>
        </p:nvSpPr>
        <p:spPr>
          <a:xfrm>
            <a:off x="335475" y="1607349"/>
            <a:ext cx="9956700" cy="4569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OMEDLEVICA: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lažja prehodna motnja zavesti, traja kratek čas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Notranji (utrujenost, oslabelost, stradanje, slabokrvnost)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Zunanji (slab zrak, vbod z iglo, močni duševni vtis)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oseba čuti zvenenje v ušesih, vidi meglo in iskre, zmanjkuje ji zraka, obliva jo hladna polt, običajno je bleda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UKREP: poležemo in nekoliko dvignemo noge, pustimo jo počivat tako nekaj časa, odpnemo ji ovratnik omogočimo svež zrak, ne postavljamo je po konci</a:t>
            </a:r>
            <a:endParaRPr/>
          </a:p>
        </p:txBody>
      </p:sp>
      <p:sp>
        <p:nvSpPr>
          <p:cNvPr id="450" name="Google Shape;450;g31c6a32b077_0_124"/>
          <p:cNvSpPr txBox="1"/>
          <p:nvPr>
            <p:ph idx="12" type="sldNum"/>
          </p:nvPr>
        </p:nvSpPr>
        <p:spPr>
          <a:xfrm>
            <a:off x="11403951" y="6425816"/>
            <a:ext cx="4299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31c6a32b077_0_130"/>
          <p:cNvSpPr txBox="1"/>
          <p:nvPr>
            <p:ph idx="1" type="body"/>
          </p:nvPr>
        </p:nvSpPr>
        <p:spPr>
          <a:xfrm>
            <a:off x="335475" y="500072"/>
            <a:ext cx="9956700" cy="5676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EPILEPTIČNI NAPAD ( božjastni napad):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izgledajo zelo burno, očividci se ponavadi zelo prestrašijo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bolnika stresajo krči, je brez zavesti, med napadom zaradi krčev ne diha, lahko pomodri, na ustih se slini/ peni/ krvavi, lahko se polulajo ali mu uide blato, po napadu je zmeden in utrujen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UKREPI: pokličemo 112, odstranimo ga od možnih udarcev, da se ne samopoškoduje</a:t>
            </a:r>
            <a:endParaRPr/>
          </a:p>
        </p:txBody>
      </p:sp>
      <p:sp>
        <p:nvSpPr>
          <p:cNvPr id="456" name="Google Shape;456;g31c6a32b077_0_130"/>
          <p:cNvSpPr txBox="1"/>
          <p:nvPr>
            <p:ph idx="12" type="sldNum"/>
          </p:nvPr>
        </p:nvSpPr>
        <p:spPr>
          <a:xfrm>
            <a:off x="11403951" y="6425816"/>
            <a:ext cx="4299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31c6a32b077_0_136"/>
          <p:cNvSpPr txBox="1"/>
          <p:nvPr>
            <p:ph idx="1" type="body"/>
          </p:nvPr>
        </p:nvSpPr>
        <p:spPr>
          <a:xfrm>
            <a:off x="335475" y="196450"/>
            <a:ext cx="10933800" cy="5980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AKUTNA MOŽGANSKA KAP: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vzroki so spremembe v ožilju in povišan krvni tlak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je posledica: </a:t>
            </a:r>
            <a:endParaRPr/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-&gt; krvnega strdka, ki obtiči v možganski arteriji in jo zamaši (80% vseh akutnih MK)</a:t>
            </a:r>
            <a:endParaRPr/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-&gt; poči arterija v možganih in pride do krvavitve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- Kako vemo? 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-&gt; delne ali popolne ohromelosti telesa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-&gt; težave z govorom in izražanjem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-&gt; težave s požiranjem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-&gt; težave z ravnotežjem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-&gt; težave s hojo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-&gt; glavoboli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-&gt; motnje vida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-&gt; povešen ustni kot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-&gt; motnje zavesti</a:t>
            </a:r>
            <a:endParaRPr/>
          </a:p>
        </p:txBody>
      </p:sp>
      <p:sp>
        <p:nvSpPr>
          <p:cNvPr id="462" name="Google Shape;462;g31c6a32b077_0_136"/>
          <p:cNvSpPr txBox="1"/>
          <p:nvPr>
            <p:ph idx="12" type="sldNum"/>
          </p:nvPr>
        </p:nvSpPr>
        <p:spPr>
          <a:xfrm>
            <a:off x="11403951" y="6425816"/>
            <a:ext cx="4299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63" name="Google Shape;463;g31c6a32b077_0_1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96025" y="2863970"/>
            <a:ext cx="6707926" cy="3197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31c6a32b077_0_142"/>
          <p:cNvSpPr txBox="1"/>
          <p:nvPr>
            <p:ph idx="1" type="body"/>
          </p:nvPr>
        </p:nvSpPr>
        <p:spPr>
          <a:xfrm>
            <a:off x="335475" y="660797"/>
            <a:ext cx="9956700" cy="5516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UKREPI: 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pomembno si je zapomniti čas nastanka kapi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bolnika damo ležati in mu rahlo vzdignemo vzglavje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ko obstaja možnost zadušitve ga namestimo v stabilni bočni položaj in mu iz ust odstranimo protezo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pokličemo 112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ostanemo pri bolniku in ga nadzorujemo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ne dajemo mu jesti in piti</a:t>
            </a:r>
            <a:endParaRPr/>
          </a:p>
        </p:txBody>
      </p:sp>
      <p:sp>
        <p:nvSpPr>
          <p:cNvPr id="469" name="Google Shape;469;g31c6a32b077_0_142"/>
          <p:cNvSpPr txBox="1"/>
          <p:nvPr>
            <p:ph idx="12" type="sldNum"/>
          </p:nvPr>
        </p:nvSpPr>
        <p:spPr>
          <a:xfrm>
            <a:off x="11403951" y="6425816"/>
            <a:ext cx="4299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31c6a32b077_0_82"/>
          <p:cNvSpPr txBox="1"/>
          <p:nvPr>
            <p:ph idx="1" type="body"/>
          </p:nvPr>
        </p:nvSpPr>
        <p:spPr>
          <a:xfrm>
            <a:off x="335475" y="642950"/>
            <a:ext cx="11498400" cy="5534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HUDE BOLEČINE V PRSIH: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huda bolečina v prsih, ki se ne spreminja z dihanjem, kašljanjem ali kakršnim koli premikanjem je znak DA SRČNI MIŠICI PRIMANJKUJE O2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občutek bolnika, da jih prsnica peče in stiska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bolečina se lahko širi v levo ramo, roko, hrbet, lahko je tudi težje dihanje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takoj pokliči 112, strogo mirovanje, namestitev v polsedeči položaj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vprašamo če ima težave s srcem in če ima zdravila mu damo 2 vpiha tega zdravila pod jezik ali žvečljivi aspirin</a:t>
            </a:r>
            <a:endParaRPr/>
          </a:p>
        </p:txBody>
      </p:sp>
      <p:sp>
        <p:nvSpPr>
          <p:cNvPr id="475" name="Google Shape;475;g31c6a32b077_0_82"/>
          <p:cNvSpPr txBox="1"/>
          <p:nvPr>
            <p:ph idx="12" type="sldNum"/>
          </p:nvPr>
        </p:nvSpPr>
        <p:spPr>
          <a:xfrm>
            <a:off x="11403951" y="6425816"/>
            <a:ext cx="4299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31c6a32b077_0_88"/>
          <p:cNvSpPr txBox="1"/>
          <p:nvPr>
            <p:ph idx="1" type="body"/>
          </p:nvPr>
        </p:nvSpPr>
        <p:spPr>
          <a:xfrm>
            <a:off x="335475" y="223675"/>
            <a:ext cx="6886500" cy="6276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NENADEN PADEC KRVNEGA SLADKORJA: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pri padcu krvnega sladkorja so utrujeni, upočasnjeni, imajo težave s kondicijo, ko krvni sladkor še naprej pada postanejo zmedeni in lahko padejo v globoko nezavest, bleda koža, potna, hladna, lahko pride tudi do krčev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potrebno znati uporabljati merilec krvnega sladkorja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če je vrednost pod 3, 5 mmol ali celo LOW, lahko sumimo, da gre za prenizko vrednost krvnega sladkorja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če je bolnik pri zavesti, mu damo spiti vodo z žlico sladkorja ali sok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ne dajemo mu čokolade, ker se prepočasi dvigne krvni sladkor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ko pride k sesbi mora zaužiti obrok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če ni pri zavesti 112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če ma s seboj inzulinsko inekcijo mu jo damo v stegno</a:t>
            </a:r>
            <a:endParaRPr/>
          </a:p>
        </p:txBody>
      </p:sp>
      <p:sp>
        <p:nvSpPr>
          <p:cNvPr id="481" name="Google Shape;481;g31c6a32b077_0_88"/>
          <p:cNvSpPr txBox="1"/>
          <p:nvPr>
            <p:ph idx="12" type="sldNum"/>
          </p:nvPr>
        </p:nvSpPr>
        <p:spPr>
          <a:xfrm>
            <a:off x="11403951" y="6425816"/>
            <a:ext cx="4299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82" name="Google Shape;482;g31c6a32b077_0_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21975" y="121000"/>
            <a:ext cx="4804125" cy="2178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g31c6a32b077_0_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74375" y="2451850"/>
            <a:ext cx="3877176" cy="3877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31c6a32b077_0_100"/>
          <p:cNvSpPr txBox="1"/>
          <p:nvPr>
            <p:ph type="title"/>
          </p:nvPr>
        </p:nvSpPr>
        <p:spPr>
          <a:xfrm>
            <a:off x="254800" y="357201"/>
            <a:ext cx="9956700" cy="1023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Akutne zastrupitve</a:t>
            </a:r>
            <a:endParaRPr/>
          </a:p>
        </p:txBody>
      </p:sp>
      <p:sp>
        <p:nvSpPr>
          <p:cNvPr id="489" name="Google Shape;489;g31c6a32b077_0_100"/>
          <p:cNvSpPr txBox="1"/>
          <p:nvPr>
            <p:ph idx="1" type="body"/>
          </p:nvPr>
        </p:nvSpPr>
        <p:spPr>
          <a:xfrm>
            <a:off x="335475" y="1768074"/>
            <a:ext cx="9956700" cy="440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SPLOŠNO O ZASTRUPITVI: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 - zastrupimo se lahko s plini (CO, cianid), zaužijemo (pokvarjeno hrano, pesticidi, zdravila)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0" name="Google Shape;490;g31c6a32b077_0_100"/>
          <p:cNvSpPr txBox="1"/>
          <p:nvPr>
            <p:ph idx="12" type="sldNum"/>
          </p:nvPr>
        </p:nvSpPr>
        <p:spPr>
          <a:xfrm>
            <a:off x="11403951" y="6425816"/>
            <a:ext cx="4299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31c6a32b077_0_106"/>
          <p:cNvSpPr txBox="1"/>
          <p:nvPr>
            <p:ph type="title"/>
          </p:nvPr>
        </p:nvSpPr>
        <p:spPr>
          <a:xfrm>
            <a:off x="230775" y="194000"/>
            <a:ext cx="6569100" cy="8949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 - ogljikov monoksid</a:t>
            </a:r>
            <a:endParaRPr/>
          </a:p>
        </p:txBody>
      </p:sp>
      <p:sp>
        <p:nvSpPr>
          <p:cNvPr id="496" name="Google Shape;496;g31c6a32b077_0_106"/>
          <p:cNvSpPr txBox="1"/>
          <p:nvPr>
            <p:ph idx="1" type="body"/>
          </p:nvPr>
        </p:nvSpPr>
        <p:spPr>
          <a:xfrm>
            <a:off x="383975" y="1191275"/>
            <a:ext cx="5756100" cy="3870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strupen plin, je brez barve, vonja, okusa, zato ga težko zaznamo, hitreje se veže na rdeče krvničke - prepreči vezavo O2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nevaren v manjših koncentracijah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hitra smrt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ne pomagajo mokre krpe na usta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prostor najprej prezračimo, zajamemo svež zrak in hitro stopimo do osebe, čim prej ga z Ravtkovim prijemom odstranimo iz prostora čim dlje stran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NAJPREJ POSKRBIMO ZA SVOJO VARNOST!</a:t>
            </a:r>
            <a:endParaRPr/>
          </a:p>
        </p:txBody>
      </p:sp>
      <p:sp>
        <p:nvSpPr>
          <p:cNvPr id="497" name="Google Shape;497;g31c6a32b077_0_106"/>
          <p:cNvSpPr txBox="1"/>
          <p:nvPr>
            <p:ph idx="12" type="sldNum"/>
          </p:nvPr>
        </p:nvSpPr>
        <p:spPr>
          <a:xfrm>
            <a:off x="11403951" y="6425816"/>
            <a:ext cx="4299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98" name="Google Shape;498;g31c6a32b077_0_106"/>
          <p:cNvPicPr preferRelativeResize="0"/>
          <p:nvPr/>
        </p:nvPicPr>
        <p:blipFill rotWithShape="1">
          <a:blip r:embed="rId3">
            <a:alphaModFix/>
          </a:blip>
          <a:srcRect b="0" l="5161" r="2994" t="0"/>
          <a:stretch/>
        </p:blipFill>
        <p:spPr>
          <a:xfrm>
            <a:off x="6693100" y="1037675"/>
            <a:ext cx="5286574" cy="4317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g31c6a32b077_0_10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42325" y="4596450"/>
            <a:ext cx="3660700" cy="2126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31b6ff14346_0_4"/>
          <p:cNvSpPr txBox="1"/>
          <p:nvPr>
            <p:ph type="title"/>
          </p:nvPr>
        </p:nvSpPr>
        <p:spPr>
          <a:xfrm>
            <a:off x="267575" y="291000"/>
            <a:ext cx="5174100" cy="911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Triaža - </a:t>
            </a:r>
            <a:r>
              <a:rPr b="0" lang="en-US" sz="2000"/>
              <a:t>komu pomagati najprej?</a:t>
            </a:r>
            <a:endParaRPr sz="4600"/>
          </a:p>
        </p:txBody>
      </p:sp>
      <p:sp>
        <p:nvSpPr>
          <p:cNvPr id="121" name="Google Shape;121;g31b6ff14346_0_4"/>
          <p:cNvSpPr txBox="1"/>
          <p:nvPr>
            <p:ph idx="1" type="body"/>
          </p:nvPr>
        </p:nvSpPr>
        <p:spPr>
          <a:xfrm>
            <a:off x="267575" y="1311875"/>
            <a:ext cx="7414800" cy="3480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-334327" lvl="0" marL="457200" rtl="0" algn="l">
              <a:spcBef>
                <a:spcPts val="1000"/>
              </a:spcBef>
              <a:spcAft>
                <a:spcPts val="0"/>
              </a:spcAft>
              <a:buSzPct val="100000"/>
              <a:buChar char="-"/>
            </a:pPr>
            <a:r>
              <a:rPr lang="en-US"/>
              <a:t>vrstni red oskrbe - 4 triažne skupine: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SzPct val="100000"/>
              <a:buChar char="-"/>
            </a:pPr>
            <a:r>
              <a:rPr lang="en-US">
                <a:solidFill>
                  <a:srgbClr val="00FF00"/>
                </a:solidFill>
              </a:rPr>
              <a:t>zelena - lažje poškodbe (odrgnine, ureznine…)</a:t>
            </a:r>
            <a:endParaRPr>
              <a:solidFill>
                <a:srgbClr val="00FF00"/>
              </a:solidFill>
            </a:endParaRPr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SzPct val="100000"/>
              <a:buChar char="-"/>
            </a:pPr>
            <a:r>
              <a:rPr b="1" lang="en-US" u="sng">
                <a:solidFill>
                  <a:srgbClr val="FFFF00"/>
                </a:solidFill>
              </a:rPr>
              <a:t>rumena - poškodovani ampak loh počakajo, ker ne bojo umrli zaradi tega (zlomi, pč kjer ni kšnih krvavitev…)</a:t>
            </a:r>
            <a:endParaRPr b="1" u="sng">
              <a:solidFill>
                <a:srgbClr val="00FF00"/>
              </a:solidFill>
            </a:endParaRPr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Char char="-"/>
            </a:pPr>
            <a:r>
              <a:rPr b="1" lang="en-US" u="sng">
                <a:solidFill>
                  <a:srgbClr val="FF0000"/>
                </a:solidFill>
              </a:rPr>
              <a:t>rdeča - TAKOJ POMOČ (krvavitve, kapi, oživljanje, alergije, zastrupitve…)</a:t>
            </a:r>
            <a:endParaRPr b="1" u="sng">
              <a:solidFill>
                <a:srgbClr val="FFFF00"/>
              </a:solidFill>
            </a:endParaRPr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-US"/>
              <a:t>črna - mrtvi</a:t>
            </a:r>
            <a:endParaRPr/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Čim več izkušenj, čim prej opravljamo, triažni kartončki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TRIAŽER - ne nudi prve pomoči, samo izvaja triažo</a:t>
            </a:r>
            <a:endParaRPr/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g31b6ff14346_0_4"/>
          <p:cNvSpPr txBox="1"/>
          <p:nvPr>
            <p:ph idx="12" type="sldNum"/>
          </p:nvPr>
        </p:nvSpPr>
        <p:spPr>
          <a:xfrm>
            <a:off x="11403951" y="6425816"/>
            <a:ext cx="4299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23" name="Google Shape;123;g31b6ff14346_0_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47400" y="115926"/>
            <a:ext cx="4102100" cy="270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g31b6ff14346_0_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23776" y="2940500"/>
            <a:ext cx="4158125" cy="3850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31c6a32b077_0_112"/>
          <p:cNvSpPr txBox="1"/>
          <p:nvPr>
            <p:ph type="title"/>
          </p:nvPr>
        </p:nvSpPr>
        <p:spPr>
          <a:xfrm>
            <a:off x="335475" y="500051"/>
            <a:ext cx="9956700" cy="9516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Etanol</a:t>
            </a:r>
            <a:endParaRPr/>
          </a:p>
        </p:txBody>
      </p:sp>
      <p:sp>
        <p:nvSpPr>
          <p:cNvPr id="505" name="Google Shape;505;g31c6a32b077_0_112"/>
          <p:cNvSpPr txBox="1"/>
          <p:nvPr>
            <p:ph idx="1" type="body"/>
          </p:nvPr>
        </p:nvSpPr>
        <p:spPr>
          <a:xfrm>
            <a:off x="335475" y="1625199"/>
            <a:ext cx="9956700" cy="4551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zastrupitev s prevelikimi količinami alkohola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namestimo v stabilni bočni položaj (zato da ne bruha), pokrijemo z zašitno </a:t>
            </a:r>
            <a:r>
              <a:rPr lang="en-US"/>
              <a:t>folijo</a:t>
            </a:r>
            <a:r>
              <a:rPr lang="en-US"/>
              <a:t> </a:t>
            </a:r>
            <a:endParaRPr/>
          </a:p>
        </p:txBody>
      </p:sp>
      <p:sp>
        <p:nvSpPr>
          <p:cNvPr id="506" name="Google Shape;506;g31c6a32b077_0_112"/>
          <p:cNvSpPr txBox="1"/>
          <p:nvPr>
            <p:ph idx="12" type="sldNum"/>
          </p:nvPr>
        </p:nvSpPr>
        <p:spPr>
          <a:xfrm>
            <a:off x="11403951" y="6425816"/>
            <a:ext cx="4299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31c6a32b077_0_148"/>
          <p:cNvSpPr txBox="1"/>
          <p:nvPr>
            <p:ph type="title"/>
          </p:nvPr>
        </p:nvSpPr>
        <p:spPr>
          <a:xfrm>
            <a:off x="358300" y="217751"/>
            <a:ext cx="9956700" cy="8625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Zastrupitve s hrano</a:t>
            </a:r>
            <a:endParaRPr/>
          </a:p>
        </p:txBody>
      </p:sp>
      <p:sp>
        <p:nvSpPr>
          <p:cNvPr id="512" name="Google Shape;512;g31c6a32b077_0_148"/>
          <p:cNvSpPr txBox="1"/>
          <p:nvPr>
            <p:ph idx="1" type="body"/>
          </p:nvPr>
        </p:nvSpPr>
        <p:spPr>
          <a:xfrm>
            <a:off x="244150" y="1137525"/>
            <a:ext cx="6966600" cy="4480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Simptomi: bolniku je slabo, se slabo počuti, začne bruhati, bolečine v trebuhu, driska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če je pri zavesti izsilimo bruhanje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za lažje bruhanje naj spije 2 litra vode, po bruhanju to vodo nadomestimo s počasnim pitjem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nujno naj obišče zdravnika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če je nezavesten shranimo košček hrane, ki ji je pojedel in ga peljemo k zdravniku, ne izsiljujemo bruhanja</a:t>
            </a:r>
            <a:endParaRPr/>
          </a:p>
        </p:txBody>
      </p:sp>
      <p:sp>
        <p:nvSpPr>
          <p:cNvPr id="513" name="Google Shape;513;g31c6a32b077_0_148"/>
          <p:cNvSpPr txBox="1"/>
          <p:nvPr>
            <p:ph idx="12" type="sldNum"/>
          </p:nvPr>
        </p:nvSpPr>
        <p:spPr>
          <a:xfrm>
            <a:off x="11403951" y="6425816"/>
            <a:ext cx="4299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14" name="Google Shape;514;g31c6a32b077_0_1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36800" y="217750"/>
            <a:ext cx="5037625" cy="287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g31c6a32b077_0_1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22575" y="3705225"/>
            <a:ext cx="3368675" cy="2241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16" name="Google Shape;516;g31c6a32b077_0_148"/>
          <p:cNvCxnSpPr/>
          <p:nvPr/>
        </p:nvCxnSpPr>
        <p:spPr>
          <a:xfrm>
            <a:off x="6623750" y="3782650"/>
            <a:ext cx="3162300" cy="21162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17" name="Google Shape;517;g31c6a32b077_0_148"/>
          <p:cNvCxnSpPr/>
          <p:nvPr/>
        </p:nvCxnSpPr>
        <p:spPr>
          <a:xfrm flipH="1">
            <a:off x="6575575" y="3734550"/>
            <a:ext cx="3318600" cy="21762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31c6a32b077_0_160"/>
          <p:cNvSpPr txBox="1"/>
          <p:nvPr>
            <p:ph type="title"/>
          </p:nvPr>
        </p:nvSpPr>
        <p:spPr>
          <a:xfrm>
            <a:off x="451250" y="446476"/>
            <a:ext cx="9956700" cy="8445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ŠE NEKAJ POSEBNIH OKOLIŠČIN :)</a:t>
            </a:r>
            <a:endParaRPr/>
          </a:p>
        </p:txBody>
      </p:sp>
      <p:sp>
        <p:nvSpPr>
          <p:cNvPr id="523" name="Google Shape;523;g31c6a32b077_0_160"/>
          <p:cNvSpPr txBox="1"/>
          <p:nvPr>
            <p:ph idx="1" type="body"/>
          </p:nvPr>
        </p:nvSpPr>
        <p:spPr>
          <a:xfrm>
            <a:off x="335475" y="1803799"/>
            <a:ext cx="9956700" cy="4373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REŠEVANJE PRI POŠKODBAH Z ELEKTIKO: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VARNOST!!!!!!!!!!!!!!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nevarne so pridružene poškodbe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čimprej izklopimo elektriko (glavno stikalo)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če je napetost 1000 V ali &gt; , se prizorišču ne smemo preveč približati, če nismo v kontaktu z vodnikom električnega toka (tam kjer ne moremo sklopiti varovalke)</a:t>
            </a:r>
            <a:endParaRPr/>
          </a:p>
        </p:txBody>
      </p:sp>
      <p:sp>
        <p:nvSpPr>
          <p:cNvPr id="524" name="Google Shape;524;g31c6a32b077_0_160"/>
          <p:cNvSpPr txBox="1"/>
          <p:nvPr>
            <p:ph idx="12" type="sldNum"/>
          </p:nvPr>
        </p:nvSpPr>
        <p:spPr>
          <a:xfrm>
            <a:off x="11403951" y="6425816"/>
            <a:ext cx="4299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31c6a32b077_0_166"/>
          <p:cNvSpPr txBox="1"/>
          <p:nvPr>
            <p:ph idx="1" type="body"/>
          </p:nvPr>
        </p:nvSpPr>
        <p:spPr>
          <a:xfrm>
            <a:off x="335475" y="446475"/>
            <a:ext cx="7851300" cy="6101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REŠEVANJE UTOPLJENEGA: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je zahtevno, zato se ga loti le če si primerno usposobljen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hitro smo lahko sami ogroženi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poskušamo ga rešiti iz obale z vrvjo, vejo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če je nezavesten in reševanje iz obale ni več možno se s čim manj oblekami podamo v vodo, saj nas to ovira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utapljajočega rešujemo od zadaj, da nas ne poskuša potoniti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ko ga dobimo iz vode, je pro 5 začetnih vpihov in nato stisi prsnega koša !!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vedno obravnavamo na sum poškodbe hrbtenice</a:t>
            </a:r>
            <a:endParaRPr/>
          </a:p>
        </p:txBody>
      </p:sp>
      <p:sp>
        <p:nvSpPr>
          <p:cNvPr id="530" name="Google Shape;530;g31c6a32b077_0_166"/>
          <p:cNvSpPr txBox="1"/>
          <p:nvPr>
            <p:ph idx="12" type="sldNum"/>
          </p:nvPr>
        </p:nvSpPr>
        <p:spPr>
          <a:xfrm>
            <a:off x="11403951" y="6425816"/>
            <a:ext cx="4299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31" name="Google Shape;531;g31c6a32b077_0_1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19925" y="3480325"/>
            <a:ext cx="4744075" cy="275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31c6a32b077_0_172"/>
          <p:cNvSpPr txBox="1"/>
          <p:nvPr>
            <p:ph idx="1" type="body"/>
          </p:nvPr>
        </p:nvSpPr>
        <p:spPr>
          <a:xfrm>
            <a:off x="299750" y="357175"/>
            <a:ext cx="9956700" cy="5715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NUDENJE PRVE POMOČI OB PRISOTNOSTI HELIKOPTERJA: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letalska policijska enota in SLO vojska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helikopterski tehnik - najbolj glavna oseba, sledimo njegovim navodilom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nikoli ne pristopamo helikopterju od zadaj !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nikoli ne gremo od </a:t>
            </a:r>
            <a:r>
              <a:rPr lang="en-US"/>
              <a:t>helikopterja</a:t>
            </a:r>
            <a:r>
              <a:rPr lang="en-US"/>
              <a:t> v klanec ampak vedno navzdol !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Y -pristani, N - ne pristani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pri usmerjanju helikopterja se nikoli ne pomikamo nazaj ! </a:t>
            </a:r>
            <a:endParaRPr/>
          </a:p>
        </p:txBody>
      </p:sp>
      <p:sp>
        <p:nvSpPr>
          <p:cNvPr id="537" name="Google Shape;537;g31c6a32b077_0_172"/>
          <p:cNvSpPr txBox="1"/>
          <p:nvPr>
            <p:ph idx="12" type="sldNum"/>
          </p:nvPr>
        </p:nvSpPr>
        <p:spPr>
          <a:xfrm>
            <a:off x="11403951" y="6425816"/>
            <a:ext cx="4299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38" name="Google Shape;538;g31c6a32b077_0_172"/>
          <p:cNvPicPr preferRelativeResize="0"/>
          <p:nvPr/>
        </p:nvPicPr>
        <p:blipFill rotWithShape="1">
          <a:blip r:embed="rId3">
            <a:alphaModFix/>
          </a:blip>
          <a:srcRect b="7386" l="0" r="0" t="3945"/>
          <a:stretch/>
        </p:blipFill>
        <p:spPr>
          <a:xfrm>
            <a:off x="5901650" y="3061700"/>
            <a:ext cx="6172825" cy="368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Google Shape;539;g31c6a32b077_0_1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9746" y="3061700"/>
            <a:ext cx="5347724" cy="3565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31c6a32b077_0_154"/>
          <p:cNvSpPr txBox="1"/>
          <p:nvPr>
            <p:ph type="title"/>
          </p:nvPr>
        </p:nvSpPr>
        <p:spPr>
          <a:xfrm>
            <a:off x="308387" y="620202"/>
            <a:ext cx="9956700" cy="14388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Dodatek - nekaj osnovnih prevez in imobilizacija</a:t>
            </a:r>
            <a:endParaRPr/>
          </a:p>
        </p:txBody>
      </p:sp>
      <p:sp>
        <p:nvSpPr>
          <p:cNvPr id="545" name="Google Shape;545;g31c6a32b077_0_154"/>
          <p:cNvSpPr txBox="1"/>
          <p:nvPr>
            <p:ph idx="1" type="body"/>
          </p:nvPr>
        </p:nvSpPr>
        <p:spPr>
          <a:xfrm>
            <a:off x="335467" y="2306781"/>
            <a:ext cx="9956700" cy="3870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PRAKTIČNA VAJA</a:t>
            </a:r>
            <a:endParaRPr/>
          </a:p>
        </p:txBody>
      </p:sp>
      <p:sp>
        <p:nvSpPr>
          <p:cNvPr id="546" name="Google Shape;546;g31c6a32b077_0_154"/>
          <p:cNvSpPr txBox="1"/>
          <p:nvPr>
            <p:ph idx="12" type="sldNum"/>
          </p:nvPr>
        </p:nvSpPr>
        <p:spPr>
          <a:xfrm>
            <a:off x="11403951" y="6425816"/>
            <a:ext cx="4299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4"/>
          <p:cNvSpPr txBox="1"/>
          <p:nvPr>
            <p:ph type="title"/>
          </p:nvPr>
        </p:nvSpPr>
        <p:spPr>
          <a:xfrm>
            <a:off x="335487" y="435902"/>
            <a:ext cx="9956700" cy="1438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Stabilni bočni položaj/položaj za nezavestnega</a:t>
            </a:r>
            <a:endParaRPr/>
          </a:p>
        </p:txBody>
      </p:sp>
      <p:sp>
        <p:nvSpPr>
          <p:cNvPr id="130" name="Google Shape;130;p4"/>
          <p:cNvSpPr txBox="1"/>
          <p:nvPr>
            <p:ph idx="1" type="body"/>
          </p:nvPr>
        </p:nvSpPr>
        <p:spPr>
          <a:xfrm>
            <a:off x="335475" y="2306775"/>
            <a:ext cx="5746500" cy="275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ko diha ampak se ne odziva</a:t>
            </a:r>
            <a:endParaRPr/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https://www.youtube.com/watch?v=j5zEQwE5Qk8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nosečnica? katera stran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DEMONSTRACIJA</a:t>
            </a:r>
            <a:endParaRPr/>
          </a:p>
        </p:txBody>
      </p:sp>
      <p:sp>
        <p:nvSpPr>
          <p:cNvPr id="131" name="Google Shape;131;p4"/>
          <p:cNvSpPr txBox="1"/>
          <p:nvPr>
            <p:ph idx="10" type="dt"/>
          </p:nvPr>
        </p:nvSpPr>
        <p:spPr>
          <a:xfrm>
            <a:off x="340137" y="63202"/>
            <a:ext cx="2743200" cy="31822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07/15/2024</a:t>
            </a:r>
            <a:endParaRPr/>
          </a:p>
        </p:txBody>
      </p:sp>
      <p:sp>
        <p:nvSpPr>
          <p:cNvPr id="132" name="Google Shape;132;p4"/>
          <p:cNvSpPr txBox="1"/>
          <p:nvPr>
            <p:ph idx="11" type="ftr"/>
          </p:nvPr>
        </p:nvSpPr>
        <p:spPr>
          <a:xfrm>
            <a:off x="7344016" y="6424761"/>
            <a:ext cx="405993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SAMPLE FOOTER TEXT</a:t>
            </a:r>
            <a:endParaRPr/>
          </a:p>
        </p:txBody>
      </p:sp>
      <p:sp>
        <p:nvSpPr>
          <p:cNvPr id="133" name="Google Shape;133;p4"/>
          <p:cNvSpPr txBox="1"/>
          <p:nvPr>
            <p:ph idx="12" type="sldNum"/>
          </p:nvPr>
        </p:nvSpPr>
        <p:spPr>
          <a:xfrm>
            <a:off x="11403951" y="6425816"/>
            <a:ext cx="42976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34" name="Google Shape;134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88700" y="2463175"/>
            <a:ext cx="5746499" cy="3961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5"/>
          <p:cNvSpPr txBox="1"/>
          <p:nvPr>
            <p:ph type="title"/>
          </p:nvPr>
        </p:nvSpPr>
        <p:spPr>
          <a:xfrm>
            <a:off x="335500" y="381426"/>
            <a:ext cx="9956700" cy="993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Položaj pri šoku</a:t>
            </a:r>
            <a:endParaRPr/>
          </a:p>
        </p:txBody>
      </p:sp>
      <p:sp>
        <p:nvSpPr>
          <p:cNvPr id="140" name="Google Shape;140;p5"/>
          <p:cNvSpPr txBox="1"/>
          <p:nvPr>
            <p:ph idx="1" type="body"/>
          </p:nvPr>
        </p:nvSpPr>
        <p:spPr>
          <a:xfrm>
            <a:off x="335475" y="1540475"/>
            <a:ext cx="3486300" cy="67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alergija ali močna krvavitev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5"/>
          <p:cNvSpPr txBox="1"/>
          <p:nvPr>
            <p:ph idx="10" type="dt"/>
          </p:nvPr>
        </p:nvSpPr>
        <p:spPr>
          <a:xfrm>
            <a:off x="340137" y="63202"/>
            <a:ext cx="2743200" cy="31822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07/15/2024</a:t>
            </a:r>
            <a:endParaRPr/>
          </a:p>
        </p:txBody>
      </p:sp>
      <p:sp>
        <p:nvSpPr>
          <p:cNvPr id="142" name="Google Shape;142;p5"/>
          <p:cNvSpPr txBox="1"/>
          <p:nvPr>
            <p:ph idx="11" type="ftr"/>
          </p:nvPr>
        </p:nvSpPr>
        <p:spPr>
          <a:xfrm>
            <a:off x="7344016" y="6424761"/>
            <a:ext cx="405993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SAMPLE FOOTER TEXT</a:t>
            </a:r>
            <a:endParaRPr/>
          </a:p>
        </p:txBody>
      </p:sp>
      <p:sp>
        <p:nvSpPr>
          <p:cNvPr id="143" name="Google Shape;143;p5"/>
          <p:cNvSpPr txBox="1"/>
          <p:nvPr>
            <p:ph idx="12" type="sldNum"/>
          </p:nvPr>
        </p:nvSpPr>
        <p:spPr>
          <a:xfrm>
            <a:off x="11403951" y="6425816"/>
            <a:ext cx="42976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44" name="Google Shape;144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66224" y="738525"/>
            <a:ext cx="5367500" cy="3376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5475" y="4310050"/>
            <a:ext cx="7008550" cy="2421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58675" y="2051825"/>
            <a:ext cx="2993029" cy="1991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6"/>
          <p:cNvSpPr txBox="1"/>
          <p:nvPr>
            <p:ph type="title"/>
          </p:nvPr>
        </p:nvSpPr>
        <p:spPr>
          <a:xfrm>
            <a:off x="308387" y="620202"/>
            <a:ext cx="9956747" cy="143878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Položaj pri sumu na poškodbo hrbtenice</a:t>
            </a:r>
            <a:endParaRPr/>
          </a:p>
        </p:txBody>
      </p:sp>
      <p:sp>
        <p:nvSpPr>
          <p:cNvPr id="152" name="Google Shape;152;p6"/>
          <p:cNvSpPr txBox="1"/>
          <p:nvPr>
            <p:ph idx="1" type="body"/>
          </p:nvPr>
        </p:nvSpPr>
        <p:spPr>
          <a:xfrm>
            <a:off x="335467" y="2306781"/>
            <a:ext cx="9956747" cy="38701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leži na hrbtu</a:t>
            </a:r>
            <a:endParaRPr/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ne sme se premikati, čakamo rešilca!</a:t>
            </a:r>
            <a:endParaRPr/>
          </a:p>
        </p:txBody>
      </p:sp>
      <p:sp>
        <p:nvSpPr>
          <p:cNvPr id="153" name="Google Shape;153;p6"/>
          <p:cNvSpPr txBox="1"/>
          <p:nvPr>
            <p:ph idx="10" type="dt"/>
          </p:nvPr>
        </p:nvSpPr>
        <p:spPr>
          <a:xfrm>
            <a:off x="340137" y="63202"/>
            <a:ext cx="2743200" cy="31822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07/15/2024</a:t>
            </a:r>
            <a:endParaRPr/>
          </a:p>
        </p:txBody>
      </p:sp>
      <p:sp>
        <p:nvSpPr>
          <p:cNvPr id="154" name="Google Shape;154;p6"/>
          <p:cNvSpPr txBox="1"/>
          <p:nvPr>
            <p:ph idx="11" type="ftr"/>
          </p:nvPr>
        </p:nvSpPr>
        <p:spPr>
          <a:xfrm>
            <a:off x="7344016" y="6424761"/>
            <a:ext cx="405993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SAMPLE FOOTER TEXT</a:t>
            </a:r>
            <a:endParaRPr/>
          </a:p>
        </p:txBody>
      </p:sp>
      <p:sp>
        <p:nvSpPr>
          <p:cNvPr id="155" name="Google Shape;155;p6"/>
          <p:cNvSpPr txBox="1"/>
          <p:nvPr>
            <p:ph idx="12" type="sldNum"/>
          </p:nvPr>
        </p:nvSpPr>
        <p:spPr>
          <a:xfrm>
            <a:off x="11403951" y="6425816"/>
            <a:ext cx="42976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7"/>
          <p:cNvSpPr txBox="1"/>
          <p:nvPr>
            <p:ph type="title"/>
          </p:nvPr>
        </p:nvSpPr>
        <p:spPr>
          <a:xfrm>
            <a:off x="340125" y="235077"/>
            <a:ext cx="9956700" cy="972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Položaj pri poškodbah prsnega koša</a:t>
            </a:r>
            <a:endParaRPr/>
          </a:p>
        </p:txBody>
      </p:sp>
      <p:sp>
        <p:nvSpPr>
          <p:cNvPr id="161" name="Google Shape;161;p7"/>
          <p:cNvSpPr txBox="1"/>
          <p:nvPr>
            <p:ph idx="1" type="body"/>
          </p:nvPr>
        </p:nvSpPr>
        <p:spPr>
          <a:xfrm>
            <a:off x="366683" y="1277025"/>
            <a:ext cx="3762300" cy="387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kot 45 °C</a:t>
            </a:r>
            <a:endParaRPr/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težave z dihanjem</a:t>
            </a:r>
            <a:endParaRPr/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bolečina v prsnem košu</a:t>
            </a:r>
            <a:endParaRPr/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če ima še hrbtenico poškodovano more ležati</a:t>
            </a:r>
            <a:endParaRPr/>
          </a:p>
        </p:txBody>
      </p:sp>
      <p:sp>
        <p:nvSpPr>
          <p:cNvPr id="162" name="Google Shape;162;p7"/>
          <p:cNvSpPr txBox="1"/>
          <p:nvPr>
            <p:ph idx="10" type="dt"/>
          </p:nvPr>
        </p:nvSpPr>
        <p:spPr>
          <a:xfrm>
            <a:off x="340137" y="63202"/>
            <a:ext cx="2743200" cy="31822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11/15/2024</a:t>
            </a:r>
            <a:endParaRPr/>
          </a:p>
        </p:txBody>
      </p:sp>
      <p:sp>
        <p:nvSpPr>
          <p:cNvPr id="163" name="Google Shape;163;p7"/>
          <p:cNvSpPr txBox="1"/>
          <p:nvPr>
            <p:ph idx="11" type="ftr"/>
          </p:nvPr>
        </p:nvSpPr>
        <p:spPr>
          <a:xfrm>
            <a:off x="7344016" y="6424761"/>
            <a:ext cx="405993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SAMPLE FOOTER TEXT</a:t>
            </a:r>
            <a:endParaRPr/>
          </a:p>
        </p:txBody>
      </p:sp>
      <p:sp>
        <p:nvSpPr>
          <p:cNvPr id="164" name="Google Shape;164;p7"/>
          <p:cNvSpPr txBox="1"/>
          <p:nvPr>
            <p:ph idx="12" type="sldNum"/>
          </p:nvPr>
        </p:nvSpPr>
        <p:spPr>
          <a:xfrm>
            <a:off x="11403951" y="6425816"/>
            <a:ext cx="42976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65" name="Google Shape;165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63006" y="1477962"/>
            <a:ext cx="7480970" cy="3468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6100" y="3393300"/>
            <a:ext cx="4183450" cy="278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DylanVTI">
  <a:themeElements>
    <a:clrScheme name="AnalogousFromDarkSeedLeftStep">
      <a:dk1>
        <a:srgbClr val="000000"/>
      </a:dk1>
      <a:lt1>
        <a:srgbClr val="FFFFFF"/>
      </a:lt1>
      <a:dk2>
        <a:srgbClr val="1C2432"/>
      </a:dk2>
      <a:lt2>
        <a:srgbClr val="F2F3F0"/>
      </a:lt2>
      <a:accent1>
        <a:srgbClr val="844BC5"/>
      </a:accent1>
      <a:accent2>
        <a:srgbClr val="4842B7"/>
      </a:accent2>
      <a:accent3>
        <a:srgbClr val="4B78C5"/>
      </a:accent3>
      <a:accent4>
        <a:srgbClr val="3999B3"/>
      </a:accent4>
      <a:accent5>
        <a:srgbClr val="49C0A8"/>
      </a:accent5>
      <a:accent6>
        <a:srgbClr val="39B368"/>
      </a:accent6>
      <a:hlink>
        <a:srgbClr val="339A97"/>
      </a:hlink>
      <a:folHlink>
        <a:srgbClr val="7F7F7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2024-11-15T20:56:33Z</dcterms:created>
  <dc:creator>Bogataj, Anita</dc:creator>
</cp:coreProperties>
</file>