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8" r:id="rId3"/>
    <p:sldId id="260" r:id="rId4"/>
    <p:sldId id="286" r:id="rId5"/>
    <p:sldId id="288" r:id="rId6"/>
    <p:sldId id="287" r:id="rId7"/>
    <p:sldId id="289" r:id="rId8"/>
    <p:sldId id="290" r:id="rId9"/>
    <p:sldId id="273" r:id="rId10"/>
    <p:sldId id="274" r:id="rId11"/>
    <p:sldId id="275" r:id="rId12"/>
    <p:sldId id="291" r:id="rId13"/>
    <p:sldId id="292" r:id="rId14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stavitev predmeta" id="{D11DD820-D421-4F83-9323-EDE26860DBB2}">
          <p14:sldIdLst>
            <p14:sldId id="258"/>
          </p14:sldIdLst>
        </p14:section>
        <p14:section name="Poglavje 1" id="{4AAD0B3B-E77D-4845-82E5-4ADA1648EE61}">
          <p14:sldIdLst>
            <p14:sldId id="260"/>
            <p14:sldId id="286"/>
            <p14:sldId id="288"/>
            <p14:sldId id="287"/>
            <p14:sldId id="289"/>
            <p14:sldId id="290"/>
          </p14:sldIdLst>
        </p14:section>
        <p14:section name="Poglavje 2" id="{48FF336F-B727-4D7A-B5EB-B7CC8BE127E9}">
          <p14:sldIdLst>
            <p14:sldId id="273"/>
            <p14:sldId id="274"/>
            <p14:sldId id="275"/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4826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562A59-7DE2-43CD-8087-84CC1608572C}" v="1867" dt="2026-06-09T08:04:08.594"/>
    <p1510:client id="{CDB1B550-E836-4DBF-9A13-63DB79A5C645}" v="68" dt="2026-06-09T08:10:05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60"/>
  </p:normalViewPr>
  <p:slideViewPr>
    <p:cSldViewPr snapToGrid="0">
      <p:cViewPr varScale="1">
        <p:scale>
          <a:sx n="85" d="100"/>
          <a:sy n="85" d="100"/>
        </p:scale>
        <p:origin x="40" y="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7E3B-36D9-4F66-80A9-B9F5B77A65A5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8406-8305-4E6D-BA33-F43C24CD90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8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1EBB6-9C61-CA90-6ECD-64CFD6D6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48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38E223-4D23-D467-2F73-9D59C882D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53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C524D8-FB76-ABFF-CF39-FAAA6EA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719A78-6FC1-96E3-0A3D-1F1148C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7255B1-92A4-E0E4-CA23-57E746D55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5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3ABAA-7C9C-3100-2D7A-01311C59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C0DEC8A-FEFC-0363-9E25-27BCB2F3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C152404-74E9-4660-8555-AC4EFF62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9302D4E-2CE8-CAE0-AF5F-272C42D9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0742DE-DA5B-E9D6-C7DA-8F661A3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160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004C87-6D88-22BE-09D2-9FB80B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C166455-4555-E271-3F76-22914F8E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C007B5-23BE-9B67-5A03-865021E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07097-B31A-822D-8113-7E091669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DA60723-B256-8E38-EE1D-E573D126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94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91A417-31BA-6E23-47EF-19AA66EA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F292D8-D4DC-81C4-2A76-587CD29E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CEDC12-B6E3-2F69-8A60-6CF371A1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E4BD84D-0092-5FB0-EE75-BDDC40D5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E4F3ACD-085A-BAA5-1BE6-20706CD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D4AB9FB-0C1A-E660-C17F-FEE319AD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3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3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 tre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379786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Označba mesta besedila 2">
            <a:extLst>
              <a:ext uri="{FF2B5EF4-FFF2-40B4-BE49-F238E27FC236}">
                <a16:creationId xmlns:a16="http://schemas.microsoft.com/office/drawing/2014/main" id="{0DC905B7-75F3-7719-F4C2-D61B4B29396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107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1" name="Označba mesta vsebine 3">
            <a:extLst>
              <a:ext uri="{FF2B5EF4-FFF2-40B4-BE49-F238E27FC236}">
                <a16:creationId xmlns:a16="http://schemas.microsoft.com/office/drawing/2014/main" id="{6063FB26-F232-4E62-0A55-255FF29BD8A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107" y="2505075"/>
            <a:ext cx="3379786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id="{76E50D54-7F2C-AFE6-457C-33FC10CADE2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972425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id="{05BE8C3F-2706-3AC4-8A69-49ECF4309B2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972425" y="2505075"/>
            <a:ext cx="3382964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292221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266D6A-A3BE-2BC4-8C2E-B198A4C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1DB2256-C102-541D-2C41-66CC8BBC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0D749EC-4E56-BD94-32D2-C16A93AF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31F835-E535-DC48-A008-F6886093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701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BD9FA074-B483-B1E2-9F28-0B480C6A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5A0EFD0-9424-FEA1-5BCD-5B61857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BE7B39-287F-306E-AE52-4019C72B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4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31AFA-F1BF-D8B9-C3BF-C9CEAF9F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2A89FA-6642-90C3-3352-0B2ED757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BAD18FF-3000-4879-5B0A-F5AEB0E68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AAD22E-7755-CBE9-56DB-108DBF5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DEDAE90-5E70-47CB-5283-4DE47860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F4D9FA2-3D8B-9A6E-7AC7-A1767A7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9623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DDE45-E087-F3AC-B165-DB28DCCD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D3C252E-2DBD-D551-0155-96B23DB2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329175E-322B-6206-E651-126888C08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F9CB58B-75C8-329D-494C-492C8C3D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0E002B6-4294-AF9E-A408-6B4DA76A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835ABB8-B97E-6213-BC68-35D0F81C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25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12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predm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6A5A94-5AD4-EDCC-2774-93D9E37D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074863"/>
            <a:ext cx="704949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A8A81-A926-E3CD-33AF-22F5C59B9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4561CC-C83C-6291-56B1-5721AD9E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CBBE57-658C-C189-629F-4FFA2BAB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FFC4799-AB24-0EB1-8780-F56F67C6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7360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15929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5DFC3A-064D-1946-A540-1BF1EAD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BAFE75-66FA-32DC-7682-53E746A3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52B021-C644-27D6-C2A4-D29D7EFE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A0781A7-ADDB-EE46-8B4B-4347EF26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DD93BC-32AF-E8F0-FF54-FFFF2A7D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3405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D79979-43BB-5FC3-6889-01C95EE40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E96C16D-2CDE-BD92-565F-A99FB13D5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7085FED-0057-A5F6-C068-854291C1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41E071-E417-1F1E-B7CE-83EBB76E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E2F835-79B8-742A-5983-A06D66E0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1507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06188-1CA2-35FD-5EC0-E114A87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9093824-2358-1F51-426B-5BD7073DB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A78122-B6AB-CFBF-15FE-670820A61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90B8B7-C9A2-104A-7226-5D337510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CC1E39-3790-B50C-A253-25048950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6BC6C5-08C9-E569-7437-2551569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5611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4E2BB5-68B7-5B4B-A908-1861C26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AF16D5-27E5-FB29-5294-A40E16DC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E30CFE-CF57-38D7-DE10-61E013B4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660FC0F-0E02-1B52-5EA7-8EE2509D8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8CED9B-D734-0F0F-9A89-24CA2C722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932A98E-7C8F-DE82-D08C-AA54AF28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4132E91-7A75-5377-BE00-A22F3B97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1245C83-D5E4-C679-BE56-EE14D784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5602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BE4E9E-40C5-C4D1-36A6-570807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0F46C56-A35A-1038-BF37-158D3356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9E1DA8B-5909-D7D8-5971-D1408F93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17E9326-04A9-1EC2-A7B6-DA6D0A8F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363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4918F9-2633-B27C-D297-A1626E3B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B9A8312-A6DF-4A84-DB1D-E0F4B9A1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2D849C7-EE55-212F-B0E9-372208E4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411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DEEDED-DF4A-D77A-3E3F-18CF48F4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DFDAD4-F77F-FD4D-5DEC-6DD28769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4A82DE2-837C-B7F2-D1F5-2B9F5EC8B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F5BB30-95DE-5EA3-53B4-DF2E1321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FCEC490-54C5-FDEF-0735-6C60BCB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3102810-209C-56BF-E48C-7848F811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395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76C615-554B-7299-DC87-E12D993F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5936025-75E0-A05C-1973-4977A01D1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1BEDEF6-DC92-6624-74F7-D34A863E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B23DCB4-A858-8F75-F551-22F483E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6C3821-C565-04C2-7212-A23169F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1F04954-EBDF-58E3-23D9-DD44BCF4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22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sv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7554905-565C-C6C1-52AE-378969A7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2CD22A-5FE2-EA1C-AE53-78DB62D4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EDDDEE-6F8E-5AF4-3E0F-CFCBCAB4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C74F4-95DE-4C91-AC62-A0BFB027CC7D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E1B26-B75D-1AF9-DD81-9937C2637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0B4B24-A6CC-5DB9-E30C-365B4539A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99E23984-7C12-A2D3-71F4-1D861CDCD5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88926" y="1825625"/>
            <a:ext cx="5032375" cy="50323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EC4A287-860C-D4D7-C6C5-5C678BE52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39800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72" r:id="rId6"/>
    <p:sldLayoutId id="2147483654" r:id="rId7"/>
    <p:sldLayoutId id="2147483655" r:id="rId8"/>
    <p:sldLayoutId id="2147483656" r:id="rId9"/>
    <p:sldLayoutId id="2147483657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37890C58-EF34-82F3-2A06-C8640FAC7B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16285"/>
          <a:stretch>
            <a:fillRect/>
          </a:stretch>
        </p:blipFill>
        <p:spPr>
          <a:xfrm>
            <a:off x="7636846" y="863600"/>
            <a:ext cx="4555154" cy="599440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3C36412-EB55-D7A1-C829-9EAF8AFE41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85813" b="3393"/>
          <a:stretch>
            <a:fillRect/>
          </a:stretch>
        </p:blipFill>
        <p:spPr>
          <a:xfrm>
            <a:off x="0" y="5927272"/>
            <a:ext cx="12192000" cy="930728"/>
          </a:xfrm>
          <a:prstGeom prst="rect">
            <a:avLst/>
          </a:prstGeom>
        </p:spPr>
      </p:pic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7033B1E-70AA-3F41-753C-11FD745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365125"/>
            <a:ext cx="8089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AD145C-46AB-4695-EEA8-532F23EB5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B00AA9-C43F-2EC0-5F0A-CD33E9A02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26C6C-9C0A-42B5-AB0F-287488D6265F}" type="datetimeFigureOut">
              <a:rPr lang="sl-SI" smtClean="0"/>
              <a:t>12. 06. 2026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100DCD-1EA0-7380-CD54-87A829BF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40247A-16CD-E570-726F-B8EA9D233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9AB339E-4566-43F4-D1FF-5AB00612B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323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Vozila in oprema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noProof="0"/>
              <a:t>Tečaj </a:t>
            </a:r>
            <a:r>
              <a:rPr lang="sl-SI"/>
              <a:t>Mladinec</a:t>
            </a:r>
            <a:r>
              <a:rPr lang="sl-SI" noProof="0"/>
              <a:t> II</a:t>
            </a:r>
          </a:p>
        </p:txBody>
      </p:sp>
    </p:spTree>
    <p:extLst>
      <p:ext uri="{BB962C8B-B14F-4D97-AF65-F5344CB8AC3E}">
        <p14:creationId xmlns:p14="http://schemas.microsoft.com/office/powerpoint/2010/main" val="76333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3FB623-D435-0B96-8FEA-D9AB32DA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Gašenje s peno in armature za izdelavo gasilne pene</a:t>
            </a:r>
            <a:endParaRPr lang="sl-SI" noProof="0" dirty="0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5CAE45-A5DA-A1D1-3F2B-6B03113A3A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3230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F61889-C6D4-64AB-3D45-3E118A15B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Gasilna pena</a:t>
            </a:r>
            <a:endParaRPr lang="sl-SI" dirty="0"/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9C27DA0A-6260-B953-94B4-9253F385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cs typeface="Arial"/>
              </a:rPr>
              <a:t>Kot gasilno sredstvo je mešanica vode, penila in zraka</a:t>
            </a:r>
          </a:p>
          <a:p>
            <a:r>
              <a:rPr lang="sl-SI" dirty="0">
                <a:cs typeface="Arial"/>
              </a:rPr>
              <a:t>Dušilni učinek (preprečuje pristop kisika do gorljive snovi)</a:t>
            </a:r>
          </a:p>
          <a:p>
            <a:r>
              <a:rPr lang="sl-SI" dirty="0">
                <a:cs typeface="Arial"/>
              </a:rPr>
              <a:t>Plava na tekočinah - primerna za gašenje požarov vnetljivih tekočin</a:t>
            </a:r>
          </a:p>
          <a:p>
            <a:r>
              <a:rPr lang="sl-SI" dirty="0">
                <a:cs typeface="Arial"/>
              </a:rPr>
              <a:t>Gasilna pena v primerjavi z vodo: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Boljša oprijemljivost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Manjša teža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Manjši </a:t>
            </a:r>
            <a:r>
              <a:rPr lang="sl-SI" dirty="0" err="1">
                <a:cs typeface="Arial"/>
              </a:rPr>
              <a:t>raznos</a:t>
            </a:r>
            <a:r>
              <a:rPr lang="sl-SI" dirty="0">
                <a:cs typeface="Arial"/>
              </a:rPr>
              <a:t> v okolje</a:t>
            </a:r>
          </a:p>
        </p:txBody>
      </p:sp>
      <p:pic>
        <p:nvPicPr>
          <p:cNvPr id="8" name="Slika 7" descr="Slika, ki vsebuje besede na prostem, gasilec, oseba, oblačila&#10;&#10;Vsebina, ustvarjena z UI, morda ni pravilna.">
            <a:extLst>
              <a:ext uri="{FF2B5EF4-FFF2-40B4-BE49-F238E27FC236}">
                <a16:creationId xmlns:a16="http://schemas.microsoft.com/office/drawing/2014/main" id="{87D5C876-B269-61DA-CD28-C421D624E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341" y="3577460"/>
            <a:ext cx="4169170" cy="312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4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OPERATIVNI GASILEC – gasilna sredstva – PGD Rakek">
            <a:extLst>
              <a:ext uri="{FF2B5EF4-FFF2-40B4-BE49-F238E27FC236}">
                <a16:creationId xmlns:a16="http://schemas.microsoft.com/office/drawing/2014/main" id="{8F57C6E9-6B90-2125-7F13-4F352D1196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3817" y="2257309"/>
            <a:ext cx="6501294" cy="3919654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3F0A3EB-D283-8540-1C24-5E90388F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Mešalno razmerje in </a:t>
            </a:r>
            <a:br>
              <a:rPr lang="sl-SI" dirty="0"/>
            </a:br>
            <a:r>
              <a:rPr lang="sl-SI" dirty="0"/>
              <a:t>penilno število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B932837-0E0B-67CF-2031-8E875980D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918023" cy="4351338"/>
          </a:xfrm>
        </p:spPr>
        <p:txBody>
          <a:bodyPr>
            <a:normAutofit/>
          </a:bodyPr>
          <a:lstStyle/>
          <a:p>
            <a:r>
              <a:rPr lang="sl-SI" sz="2400" b="1" dirty="0">
                <a:cs typeface="Arial"/>
              </a:rPr>
              <a:t>Mešalno razmerje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cs typeface="Arial"/>
              </a:rPr>
              <a:t>Število, ki pove koliko litrov penilnega sredstva je v 100 litrih mešanice.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cs typeface="Arial"/>
              </a:rPr>
              <a:t>Podajamo ga v odstotkih, od 1–6 % (običajno 3 – 4 %)</a:t>
            </a:r>
          </a:p>
          <a:p>
            <a:r>
              <a:rPr lang="sl-SI" sz="2400" b="1" dirty="0">
                <a:cs typeface="Arial"/>
              </a:rPr>
              <a:t>Penilno število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cs typeface="Arial"/>
              </a:rPr>
              <a:t>Razmerje zraka in mešanice </a:t>
            </a:r>
            <a:br>
              <a:rPr lang="sl-SI" sz="2000" dirty="0">
                <a:cs typeface="Arial"/>
              </a:rPr>
            </a:br>
            <a:r>
              <a:rPr lang="sl-SI" sz="2000" dirty="0">
                <a:cs typeface="Arial"/>
              </a:rPr>
              <a:t>(voda + penilno sredstvo) v peni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cs typeface="Arial"/>
              </a:rPr>
              <a:t>Pove nam koliko litrov pene dobimo iz 1 litra mešanice</a:t>
            </a:r>
          </a:p>
          <a:p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204745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DCF962-E328-F041-0C40-C30C771B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Vrste gasilnih pen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E9E49E4-3E9C-78DB-5CE6-8C0BC908D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sl-SI" sz="2000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LAHKA GASILNA PENA</a:t>
            </a:r>
            <a:endParaRPr lang="sl-SI" sz="2000" dirty="0">
              <a:solidFill>
                <a:schemeClr val="accent3">
                  <a:lumMod val="76000"/>
                </a:schemeClr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668E942-7954-1DC3-2981-A580751EFF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sl-SI" sz="2000" dirty="0">
                <a:cs typeface="Arial"/>
              </a:rPr>
              <a:t>Za zapolnitev prostorov (kleti)</a:t>
            </a:r>
          </a:p>
          <a:p>
            <a:r>
              <a:rPr lang="sl-SI" sz="2000" dirty="0">
                <a:cs typeface="Arial"/>
              </a:rPr>
              <a:t>Upočasni širitev požara v notranjost</a:t>
            </a:r>
          </a:p>
          <a:p>
            <a:r>
              <a:rPr lang="sl-SI" sz="2000" dirty="0">
                <a:cs typeface="Arial"/>
              </a:rPr>
              <a:t>Uporaba na prostem je neučinkovita</a:t>
            </a:r>
          </a:p>
          <a:p>
            <a:r>
              <a:rPr lang="sl-SI" sz="2000" dirty="0">
                <a:cs typeface="Arial"/>
              </a:rPr>
              <a:t>Domet je 0 m</a:t>
            </a:r>
          </a:p>
          <a:p>
            <a:r>
              <a:rPr lang="sl-SI" sz="2000" dirty="0">
                <a:cs typeface="Arial"/>
              </a:rPr>
              <a:t>Penilno število: 201-1000</a:t>
            </a:r>
          </a:p>
          <a:p>
            <a:r>
              <a:rPr lang="sl-SI" sz="2000" dirty="0">
                <a:cs typeface="Arial"/>
              </a:rPr>
              <a:t>Potrebujemo </a:t>
            </a:r>
            <a:r>
              <a:rPr lang="sl-SI" sz="2000" b="1" dirty="0">
                <a:cs typeface="Arial"/>
              </a:rPr>
              <a:t>generator pene</a:t>
            </a:r>
            <a:r>
              <a:rPr lang="sl-SI" sz="2000" dirty="0">
                <a:cs typeface="Arial"/>
              </a:rPr>
              <a:t>, ki dodaja zrak</a:t>
            </a:r>
          </a:p>
          <a:p>
            <a:endParaRPr lang="sl-SI" sz="2400" dirty="0">
              <a:cs typeface="Arial"/>
            </a:endParaRP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B688A1A3-DABE-E964-D3B5-F4269ACF115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sl-SI" sz="2000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SREDNJA GASILNA PENA</a:t>
            </a:r>
            <a:endParaRPr lang="sl-SI" sz="2000" dirty="0">
              <a:solidFill>
                <a:schemeClr val="accent3">
                  <a:lumMod val="76000"/>
                </a:schemeClr>
              </a:solidFill>
            </a:endParaRP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67059CB0-8537-476D-7EAA-93D48DCA97F2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sz="2000" dirty="0">
                <a:cs typeface="Arial"/>
              </a:rPr>
              <a:t>Za prekrivanje prostorov ali večjih površin</a:t>
            </a:r>
          </a:p>
          <a:p>
            <a:r>
              <a:rPr lang="sl-SI" sz="2000" dirty="0">
                <a:cs typeface="Arial"/>
              </a:rPr>
              <a:t>Preprečuje izhlapevanje</a:t>
            </a:r>
          </a:p>
          <a:p>
            <a:r>
              <a:rPr lang="sl-SI" sz="2000" dirty="0">
                <a:cs typeface="Arial"/>
              </a:rPr>
              <a:t>Domet je 3 – 5 m</a:t>
            </a:r>
          </a:p>
          <a:p>
            <a:r>
              <a:rPr lang="sl-SI" sz="2000" dirty="0">
                <a:cs typeface="Arial"/>
              </a:rPr>
              <a:t>Penilno število: 21-200</a:t>
            </a:r>
          </a:p>
          <a:p>
            <a:r>
              <a:rPr lang="sl-SI" sz="2000" dirty="0">
                <a:cs typeface="Arial"/>
              </a:rPr>
              <a:t>Potrebujemo </a:t>
            </a:r>
            <a:r>
              <a:rPr lang="sl-SI" sz="2000" b="1" dirty="0">
                <a:cs typeface="Arial"/>
              </a:rPr>
              <a:t>medmešalnik</a:t>
            </a:r>
            <a:r>
              <a:rPr lang="sl-SI" sz="2000" dirty="0">
                <a:cs typeface="Arial"/>
              </a:rPr>
              <a:t> in </a:t>
            </a:r>
            <a:r>
              <a:rPr lang="sl-SI" sz="2000" b="1" dirty="0">
                <a:cs typeface="Arial"/>
              </a:rPr>
              <a:t>ročnik</a:t>
            </a:r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BDD53DE6-8727-D6C7-E42E-754B0E5CD591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sl-SI" sz="2000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TEŽKA GASILNA PENA</a:t>
            </a:r>
            <a:endParaRPr lang="sl-SI" sz="2000" dirty="0">
              <a:solidFill>
                <a:schemeClr val="accent3">
                  <a:lumMod val="76000"/>
                </a:schemeClr>
              </a:solidFill>
            </a:endParaRP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F90C4573-6ACB-742D-1E53-1BADBDCD063D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972425" y="2505075"/>
            <a:ext cx="3809844" cy="36845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l-SI" sz="2000" dirty="0">
                <a:cs typeface="Arial"/>
              </a:rPr>
              <a:t>Za gašenje vnetljivih tekočin ali trdnih snovi</a:t>
            </a:r>
          </a:p>
          <a:p>
            <a:r>
              <a:rPr lang="sl-SI" sz="2000" dirty="0">
                <a:cs typeface="Arial"/>
              </a:rPr>
              <a:t>Zaradi večje vsebnosti vode ima delno hladilni učinek</a:t>
            </a:r>
          </a:p>
          <a:p>
            <a:r>
              <a:rPr lang="sl-SI" sz="2000" dirty="0">
                <a:cs typeface="Arial"/>
              </a:rPr>
              <a:t>Je bolj "lepljiva" - dobro se nanaša na vertikalne površine</a:t>
            </a:r>
          </a:p>
          <a:p>
            <a:r>
              <a:rPr lang="sl-SI" sz="2000" dirty="0">
                <a:cs typeface="Arial"/>
              </a:rPr>
              <a:t>Domet pene je 10 – 12 m </a:t>
            </a:r>
          </a:p>
          <a:p>
            <a:r>
              <a:rPr lang="sl-SI" sz="2000" dirty="0">
                <a:cs typeface="Arial"/>
              </a:rPr>
              <a:t>Zaradi večjega dometa lahko gasimo večje goreče površine</a:t>
            </a:r>
          </a:p>
          <a:p>
            <a:r>
              <a:rPr lang="sl-SI" sz="2000" dirty="0">
                <a:cs typeface="Arial"/>
              </a:rPr>
              <a:t>Penilno število: 4-20</a:t>
            </a:r>
          </a:p>
          <a:p>
            <a:r>
              <a:rPr lang="sl-SI" sz="2000" dirty="0">
                <a:cs typeface="Arial"/>
              </a:rPr>
              <a:t>Potrebujemo </a:t>
            </a:r>
            <a:r>
              <a:rPr lang="sl-SI" sz="2000" b="1" dirty="0">
                <a:cs typeface="Arial"/>
              </a:rPr>
              <a:t>medmešalnik</a:t>
            </a:r>
            <a:r>
              <a:rPr lang="sl-SI" sz="2000" dirty="0">
                <a:cs typeface="Arial"/>
              </a:rPr>
              <a:t> in ustrezen </a:t>
            </a:r>
            <a:r>
              <a:rPr lang="sl-SI" sz="2000" b="1" dirty="0">
                <a:cs typeface="Arial"/>
              </a:rPr>
              <a:t>ročnik</a:t>
            </a:r>
          </a:p>
        </p:txBody>
      </p:sp>
    </p:spTree>
    <p:extLst>
      <p:ext uri="{BB962C8B-B14F-4D97-AF65-F5344CB8AC3E}">
        <p14:creationId xmlns:p14="http://schemas.microsoft.com/office/powerpoint/2010/main" val="734449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55B54B-6F36-58DB-5C94-38726AC86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Armature za izdelavo pene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2A89409-ACB8-6243-5D48-C24648C63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b="1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MEDMEŠALNIK PENILA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Na podlagi podtlaka – injektor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Penilno sredstvo se vsesa v vodo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Optimalni delovni tlak = 5 barov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sl-SI" dirty="0"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sl-SI" dirty="0"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sl-SI" dirty="0"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sl-SI" dirty="0">
              <a:cs typeface="Arial"/>
            </a:endParaRPr>
          </a:p>
          <a:p>
            <a:r>
              <a:rPr lang="sl-SI" b="1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REZERVOARJI</a:t>
            </a:r>
            <a:r>
              <a:rPr lang="sl-SI" b="1" dirty="0">
                <a:cs typeface="Arial"/>
              </a:rPr>
              <a:t> in </a:t>
            </a:r>
            <a:r>
              <a:rPr lang="sl-SI" b="1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POSODE ZA PENILO</a:t>
            </a:r>
          </a:p>
        </p:txBody>
      </p:sp>
      <p:pic>
        <p:nvPicPr>
          <p:cNvPr id="9" name="Slika 8" descr="Mešalec penila POK 200 l/min">
            <a:extLst>
              <a:ext uri="{FF2B5EF4-FFF2-40B4-BE49-F238E27FC236}">
                <a16:creationId xmlns:a16="http://schemas.microsoft.com/office/drawing/2014/main" id="{4730B8A1-D438-96E7-B346-1317AA23E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131" y="3562350"/>
            <a:ext cx="1947863" cy="1233488"/>
          </a:xfrm>
          <a:prstGeom prst="rect">
            <a:avLst/>
          </a:prstGeom>
        </p:spPr>
      </p:pic>
      <p:pic>
        <p:nvPicPr>
          <p:cNvPr id="10" name="Slika 9" descr="Slika, ki vsebuje besede orodje, stroj, rdeča, električna žaga&#10;&#10;Vsebina, ustvarjena z UI, morda ni pravilna.">
            <a:extLst>
              <a:ext uri="{FF2B5EF4-FFF2-40B4-BE49-F238E27FC236}">
                <a16:creationId xmlns:a16="http://schemas.microsoft.com/office/drawing/2014/main" id="{36AAC776-CD2E-A3CA-76A1-FC4309CB1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4" y="1602040"/>
            <a:ext cx="5201594" cy="3210913"/>
          </a:xfrm>
          <a:prstGeom prst="rect">
            <a:avLst/>
          </a:prstGeom>
        </p:spPr>
      </p:pic>
      <p:pic>
        <p:nvPicPr>
          <p:cNvPr id="11" name="Slika 10" descr="Slika, ki vsebuje besede besedilo, rumena&#10;&#10;Vsebina, ustvarjena z UI, morda ni pravilna.">
            <a:extLst>
              <a:ext uri="{FF2B5EF4-FFF2-40B4-BE49-F238E27FC236}">
                <a16:creationId xmlns:a16="http://schemas.microsoft.com/office/drawing/2014/main" id="{E9743DDC-6148-9824-BBD6-E73F80720D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5" b="-980"/>
          <a:stretch>
            <a:fillRect/>
          </a:stretch>
        </p:blipFill>
        <p:spPr>
          <a:xfrm>
            <a:off x="7339686" y="4521859"/>
            <a:ext cx="2455000" cy="2462305"/>
          </a:xfrm>
          <a:prstGeom prst="rect">
            <a:avLst/>
          </a:prstGeom>
        </p:spPr>
      </p:pic>
      <p:pic>
        <p:nvPicPr>
          <p:cNvPr id="12" name="Slika 11" descr="Slika, ki vsebuje besede nebo, na prostem, tla, gasilec&#10;&#10;Vsebina, ustvarjena z UI, morda ni pravilna.">
            <a:extLst>
              <a:ext uri="{FF2B5EF4-FFF2-40B4-BE49-F238E27FC236}">
                <a16:creationId xmlns:a16="http://schemas.microsoft.com/office/drawing/2014/main" id="{18169192-D713-AB23-CDD4-14AEAB844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5962" y="4893468"/>
            <a:ext cx="2588419" cy="196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5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02CB58A-9BB8-6883-64E3-D12419FAD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349"/>
            <a:ext cx="6181726" cy="619111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l-SI" b="1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ROČNIKI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Za težko in srednjo peno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200 in 400 l/min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Domet: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sl-SI" dirty="0">
                <a:cs typeface="Arial"/>
              </a:rPr>
              <a:t>Srednja gasilna pena 3 – 5 m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sl-SI" dirty="0">
                <a:cs typeface="Arial"/>
              </a:rPr>
              <a:t>Težka gasilna pena 10 – 12 m</a:t>
            </a:r>
          </a:p>
          <a:p>
            <a:pPr lvl="2">
              <a:buFont typeface="Wingdings" panose="020B0604020202020204" pitchFamily="34" charset="0"/>
              <a:buChar char="§"/>
            </a:pPr>
            <a:endParaRPr lang="sl-SI" dirty="0">
              <a:cs typeface="Arial"/>
            </a:endParaRPr>
          </a:p>
          <a:p>
            <a:r>
              <a:rPr lang="sl-SI" b="1" dirty="0">
                <a:solidFill>
                  <a:schemeClr val="accent3">
                    <a:lumMod val="76000"/>
                  </a:schemeClr>
                </a:solidFill>
                <a:cs typeface="Arial"/>
              </a:rPr>
              <a:t>GENERATOR LAHKE PENE</a:t>
            </a:r>
            <a:endParaRPr lang="sl-SI" dirty="0">
              <a:solidFill>
                <a:schemeClr val="accent3">
                  <a:lumMod val="76000"/>
                </a:schemeClr>
              </a:solidFill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Za lahko gasilno peno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Električni motor, </a:t>
            </a:r>
            <a:br>
              <a:rPr lang="sl-SI" dirty="0">
                <a:cs typeface="Arial"/>
              </a:rPr>
            </a:br>
            <a:r>
              <a:rPr lang="sl-SI" dirty="0">
                <a:cs typeface="Arial"/>
              </a:rPr>
              <a:t>motor z notranjim izgorevanjem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Prevozni ali prenosni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Nastavek pri </a:t>
            </a:r>
            <a:r>
              <a:rPr lang="sl-SI" dirty="0" err="1">
                <a:cs typeface="Arial"/>
              </a:rPr>
              <a:t>dimovleku</a:t>
            </a:r>
            <a:endParaRPr lang="sl-SI" dirty="0"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Nastavek pri nadtlačnem prezračevalniku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Namenjen gašenju vnetljivih tekočin, večjih požarov v prostorih</a:t>
            </a:r>
          </a:p>
        </p:txBody>
      </p:sp>
      <p:pic>
        <p:nvPicPr>
          <p:cNvPr id="6" name="Slika 5" descr="Slika, ki vsebuje besede sneg, zamrzovanje, led, zima&#10;&#10;Vsebina, ustvarjena z UI, morda ni pravilna.">
            <a:extLst>
              <a:ext uri="{FF2B5EF4-FFF2-40B4-BE49-F238E27FC236}">
                <a16:creationId xmlns:a16="http://schemas.microsoft.com/office/drawing/2014/main" id="{A1E64D19-40C7-C142-68FD-429D9B822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543" y="3427877"/>
            <a:ext cx="2297907" cy="2297907"/>
          </a:xfrm>
          <a:prstGeom prst="rect">
            <a:avLst/>
          </a:prstGeom>
        </p:spPr>
      </p:pic>
      <p:pic>
        <p:nvPicPr>
          <p:cNvPr id="7" name="Slika 6" descr="Slika, ki vsebuje besede na prostem, kolo, cesta, prevoz&#10;&#10;Vsebina, ustvarjena z UI, morda ni pravilna.">
            <a:extLst>
              <a:ext uri="{FF2B5EF4-FFF2-40B4-BE49-F238E27FC236}">
                <a16:creationId xmlns:a16="http://schemas.microsoft.com/office/drawing/2014/main" id="{987AD860-C568-F119-C0F4-87D8C79BC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646" y="4954842"/>
            <a:ext cx="3405188" cy="1907382"/>
          </a:xfrm>
          <a:prstGeom prst="rect">
            <a:avLst/>
          </a:prstGeom>
        </p:spPr>
      </p:pic>
      <p:pic>
        <p:nvPicPr>
          <p:cNvPr id="8" name="Slika 7" descr="Slika, ki vsebuje besede na prostem, oseba, drevo, gasilec&#10;&#10;Vsebina, ustvarjena z UI, morda ni pravilna.">
            <a:extLst>
              <a:ext uri="{FF2B5EF4-FFF2-40B4-BE49-F238E27FC236}">
                <a16:creationId xmlns:a16="http://schemas.microsoft.com/office/drawing/2014/main" id="{EC973C69-3476-38C6-0255-2C32C27A3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3137" y="1715210"/>
            <a:ext cx="1960872" cy="3142540"/>
          </a:xfrm>
          <a:prstGeom prst="rect">
            <a:avLst/>
          </a:prstGeom>
        </p:spPr>
      </p:pic>
      <p:pic>
        <p:nvPicPr>
          <p:cNvPr id="2" name="Slika 1" descr="Slika, ki vsebuje besede avtomobilski del&#10;&#10;Vsebina, ustvarjena z UI, morda ni pravilna.">
            <a:extLst>
              <a:ext uri="{FF2B5EF4-FFF2-40B4-BE49-F238E27FC236}">
                <a16:creationId xmlns:a16="http://schemas.microsoft.com/office/drawing/2014/main" id="{5332E178-7AE7-44F2-D9B7-9362602039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5" b="36890"/>
          <a:stretch>
            <a:fillRect/>
          </a:stretch>
        </p:blipFill>
        <p:spPr>
          <a:xfrm>
            <a:off x="5416852" y="1903158"/>
            <a:ext cx="3808941" cy="1171375"/>
          </a:xfrm>
          <a:prstGeom prst="rect">
            <a:avLst/>
          </a:prstGeom>
        </p:spPr>
      </p:pic>
      <p:pic>
        <p:nvPicPr>
          <p:cNvPr id="9" name="Slika 8" descr="Slika, ki vsebuje besede avtomobilski del&#10;&#10;Vsebina, ustvarjena z UI, morda ni pravilna.">
            <a:extLst>
              <a:ext uri="{FF2B5EF4-FFF2-40B4-BE49-F238E27FC236}">
                <a16:creationId xmlns:a16="http://schemas.microsoft.com/office/drawing/2014/main" id="{EADBFA76-54DA-9ACB-CBAC-3C1C684A83E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6" b="22443"/>
          <a:stretch>
            <a:fillRect/>
          </a:stretch>
        </p:blipFill>
        <p:spPr>
          <a:xfrm>
            <a:off x="6290543" y="64999"/>
            <a:ext cx="3685379" cy="17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38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AF6AD-B0E5-E14F-178B-892A9C4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9FB57A-1A3C-DF50-EC5C-81A2A82AD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Zavarovanje območja</a:t>
            </a:r>
            <a:endParaRPr lang="sl-SI" noProof="0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9C81903-CB11-861F-9452-C072C4782C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73950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F3D9A-5017-0F1C-9FE6-3BB383CBA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C857B5E9-0715-0411-4EF5-CD0F09322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Zavarovanje kraja intervencije</a:t>
            </a:r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3B536FF-52EC-4601-8A4D-596B501B4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33649"/>
            <a:ext cx="5181600" cy="36433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cs typeface="Arial"/>
              </a:rPr>
              <a:t>Za nemoteno in predvsem varno delo na intervencijah</a:t>
            </a:r>
            <a:endParaRPr lang="sl-SI" dirty="0"/>
          </a:p>
          <a:p>
            <a:r>
              <a:rPr lang="sl-SI" dirty="0">
                <a:cs typeface="Arial"/>
              </a:rPr>
              <a:t>Pomeni, da si gasilci </a:t>
            </a:r>
            <a:br>
              <a:rPr lang="sl-SI" dirty="0">
                <a:cs typeface="Arial"/>
              </a:rPr>
            </a:br>
            <a:r>
              <a:rPr lang="sl-SI" dirty="0">
                <a:cs typeface="Arial"/>
              </a:rPr>
              <a:t>kraj zavarujejo za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Primer naleta vozil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Omejitev dostopa nepooblaščenih oseb</a:t>
            </a:r>
            <a:endParaRPr lang="sl-SI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Omejitev dostopa novinarjev</a:t>
            </a:r>
          </a:p>
          <a:p>
            <a:endParaRPr lang="sl-SI" dirty="0"/>
          </a:p>
        </p:txBody>
      </p:sp>
      <p:pic>
        <p:nvPicPr>
          <p:cNvPr id="6" name="Picture 2" descr="Zavarovanje kraja nesreče - Vaja članic Grčarice 2024">
            <a:extLst>
              <a:ext uri="{FF2B5EF4-FFF2-40B4-BE49-F238E27FC236}">
                <a16:creationId xmlns:a16="http://schemas.microsoft.com/office/drawing/2014/main" id="{CF58D0B4-E614-69DC-D945-039511CDC73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2111823"/>
            <a:ext cx="5829298" cy="388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164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4916B-855E-98FE-E842-697969DA5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3E7E6C4-95A1-D56A-2D42-987C90A73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/>
              <a:t>Oprema </a:t>
            </a:r>
            <a:r>
              <a:rPr lang="sl-SI"/>
              <a:t>in pripomočki</a:t>
            </a:r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0DA0AF2-DDE6-DF19-C06D-4F9DED16E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409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b="1" dirty="0">
                <a:cs typeface="Arial"/>
              </a:rPr>
              <a:t>Varnostni </a:t>
            </a:r>
            <a:r>
              <a:rPr lang="sl-SI" b="1" dirty="0" err="1">
                <a:cs typeface="Arial"/>
              </a:rPr>
              <a:t>triopan</a:t>
            </a:r>
            <a:endParaRPr lang="sl-SI" b="1" dirty="0">
              <a:cs typeface="Arial"/>
            </a:endParaRPr>
          </a:p>
          <a:p>
            <a:pPr lvl="1"/>
            <a:r>
              <a:rPr lang="sl-SI" dirty="0">
                <a:cs typeface="Arial"/>
              </a:rPr>
              <a:t>Zapora, opozorila na cesti, označevanje mest požara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sl-SI" dirty="0">
              <a:cs typeface="Arial"/>
            </a:endParaRPr>
          </a:p>
          <a:p>
            <a:r>
              <a:rPr lang="sl-SI" b="1" dirty="0">
                <a:cs typeface="Arial"/>
              </a:rPr>
              <a:t>Cestni stožec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Označba za delo na cesti, dodatna oprema v avtomobilu za uporabo v nujnih nepredvidenih situacijah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87C7701-86B3-6E7E-6E81-5D182B120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509" y="1690688"/>
            <a:ext cx="3002732" cy="191424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2D95E032-B659-F57B-3A37-D1D218649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857" y="4287239"/>
            <a:ext cx="5114286" cy="2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66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F175F9-5720-0A24-1AAB-ACA80BD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Oprema in pripomočki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660CBA5-91AF-821B-B900-7DC6F1F60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>
                <a:cs typeface="Arial"/>
              </a:rPr>
              <a:t>Signalni lopar "Stop gasilci"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dirty="0">
                <a:cs typeface="Arial"/>
              </a:rPr>
              <a:t>Ustavljanje in usmerjanje prometa</a:t>
            </a:r>
          </a:p>
          <a:p>
            <a:r>
              <a:rPr lang="sl-SI" dirty="0">
                <a:cs typeface="Arial"/>
              </a:rPr>
              <a:t>Opozorilni trak "Stop gasilci"</a:t>
            </a:r>
          </a:p>
          <a:p>
            <a:r>
              <a:rPr lang="sl-SI" dirty="0">
                <a:cs typeface="Arial"/>
              </a:rPr>
              <a:t>Utripajoča varnostna svetilka (rumene barve)</a:t>
            </a:r>
          </a:p>
          <a:p>
            <a:r>
              <a:rPr lang="sl-SI" dirty="0">
                <a:cs typeface="Arial"/>
              </a:rPr>
              <a:t>Varnostni trikotnik</a:t>
            </a:r>
          </a:p>
          <a:p>
            <a:r>
              <a:rPr lang="sl-SI" dirty="0">
                <a:cs typeface="Arial"/>
              </a:rPr>
              <a:t>Opozorilna signalna luč</a:t>
            </a:r>
          </a:p>
        </p:txBody>
      </p:sp>
      <p:pic>
        <p:nvPicPr>
          <p:cNvPr id="5" name="Slika 4" descr="Slika, ki vsebuje besede merilna palica, kazoo, rdeča&#10;&#10;Vsebina, ustvarjena z UI, morda ni pravilna.">
            <a:extLst>
              <a:ext uri="{FF2B5EF4-FFF2-40B4-BE49-F238E27FC236}">
                <a16:creationId xmlns:a16="http://schemas.microsoft.com/office/drawing/2014/main" id="{2A409BA6-DD7C-025D-B6F5-3C11DD1870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13282" y="1828755"/>
            <a:ext cx="2877089" cy="1722766"/>
          </a:xfrm>
          <a:prstGeom prst="rect">
            <a:avLst/>
          </a:prstGeom>
        </p:spPr>
      </p:pic>
      <p:pic>
        <p:nvPicPr>
          <p:cNvPr id="8" name="Slika 7" descr="Slika, ki vsebuje besede prestava, kovinski&#10;&#10;Vsebina, ustvarjena z UI, morda ni pravilna.">
            <a:extLst>
              <a:ext uri="{FF2B5EF4-FFF2-40B4-BE49-F238E27FC236}">
                <a16:creationId xmlns:a16="http://schemas.microsoft.com/office/drawing/2014/main" id="{E4BE35CE-3141-BC3E-649F-5041654C3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897" y="5120497"/>
            <a:ext cx="4949046" cy="173579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9455018-C73A-FE49-08F4-19DB7377A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770" y="1319142"/>
            <a:ext cx="3098006" cy="1307306"/>
          </a:xfrm>
          <a:prstGeom prst="rect">
            <a:avLst/>
          </a:prstGeom>
        </p:spPr>
      </p:pic>
      <p:pic>
        <p:nvPicPr>
          <p:cNvPr id="9" name="Slika 8" descr="Slika, ki vsebuje besede na prostem, cesta, avto, vozilo&#10;&#10;Vsebina, ustvarjena z UI, morda ni pravilna.">
            <a:extLst>
              <a:ext uri="{FF2B5EF4-FFF2-40B4-BE49-F238E27FC236}">
                <a16:creationId xmlns:a16="http://schemas.microsoft.com/office/drawing/2014/main" id="{1F461862-9FD7-B7A5-F5B4-661C41642A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575" t="19745" r="9859" b="20606"/>
          <a:stretch>
            <a:fillRect/>
          </a:stretch>
        </p:blipFill>
        <p:spPr>
          <a:xfrm>
            <a:off x="-4867" y="5120138"/>
            <a:ext cx="2960395" cy="1734130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D2B1981A-9FD7-EADC-A430-F307199E4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2396" y="2818198"/>
            <a:ext cx="2847975" cy="2638425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73349ECF-4AA2-3FA2-2638-C75DFA91A76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37" y="4256921"/>
            <a:ext cx="3091820" cy="3091820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28D2DEC3-1DCA-A4F4-D7C5-67DA6849F4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895" y="3402775"/>
            <a:ext cx="1999938" cy="199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61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A4FE56-AA3D-917B-843C-624E79C5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Oprema in pripomočki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EA3C50E-E7C3-24B1-14AD-38A5487B7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l-SI">
                <a:cs typeface="Arial"/>
              </a:rPr>
              <a:t>Razna opozorilna svetila</a:t>
            </a:r>
            <a:endParaRPr lang="sl-SI"/>
          </a:p>
        </p:txBody>
      </p:sp>
      <p:pic>
        <p:nvPicPr>
          <p:cNvPr id="4" name="Slika 3" descr="Slika, ki vsebuje besede besedilo, gasilec, reševalna služba, gasilska brigada&#10;&#10;Vsebina, ustvarjena z UI, morda ni pravilna.">
            <a:extLst>
              <a:ext uri="{FF2B5EF4-FFF2-40B4-BE49-F238E27FC236}">
                <a16:creationId xmlns:a16="http://schemas.microsoft.com/office/drawing/2014/main" id="{470758F7-9B0E-380A-A2F3-6C85910D3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013" y="2592790"/>
            <a:ext cx="3324225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Slika 4" descr="Slika, ki vsebuje besede vlak, maketa v merilu, posoda, lokomotiva&#10;&#10;Vsebina, ustvarjena z UI, morda ni pravilna.">
            <a:extLst>
              <a:ext uri="{FF2B5EF4-FFF2-40B4-BE49-F238E27FC236}">
                <a16:creationId xmlns:a16="http://schemas.microsoft.com/office/drawing/2014/main" id="{6377BBD3-1A3F-5D49-A30B-538C4070F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045868"/>
            <a:ext cx="4000500" cy="1409700"/>
          </a:xfrm>
          <a:prstGeom prst="rect">
            <a:avLst/>
          </a:prstGeom>
        </p:spPr>
      </p:pic>
      <p:pic>
        <p:nvPicPr>
          <p:cNvPr id="6" name="Slika 5" descr="Slika, ki vsebuje besede na prostem, nebo, ulična svetilka, cesta&#10;&#10;Vsebina, ustvarjena z UI, morda ni pravilna.">
            <a:extLst>
              <a:ext uri="{FF2B5EF4-FFF2-40B4-BE49-F238E27FC236}">
                <a16:creationId xmlns:a16="http://schemas.microsoft.com/office/drawing/2014/main" id="{1050500B-11ED-93AC-FB80-07D404AB3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113" y="1471613"/>
            <a:ext cx="3009900" cy="224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Slika 6" descr="Slika, ki vsebuje besede reševalna služba, gasilec, gasilska brigada, reševalno vozilo&#10;&#10;Vsebina, ustvarjena z UI, morda ni pravilna.">
            <a:extLst>
              <a:ext uri="{FF2B5EF4-FFF2-40B4-BE49-F238E27FC236}">
                <a16:creationId xmlns:a16="http://schemas.microsoft.com/office/drawing/2014/main" id="{AF22BBE6-E239-7DAE-D68F-010C3F2D7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8633" y="3990930"/>
            <a:ext cx="3286125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3215184"/>
      </p:ext>
    </p:extLst>
  </p:cSld>
  <p:clrMapOvr>
    <a:masterClrMapping/>
  </p:clrMapOvr>
</p:sld>
</file>

<file path=ppt/theme/theme1.xml><?xml version="1.0" encoding="utf-8"?>
<a:theme xmlns:a="http://schemas.openxmlformats.org/drawingml/2006/main" name="Vsebin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o meri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slovi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432</Words>
  <Application>Microsoft Office PowerPoint</Application>
  <PresentationFormat>Širokozaslonsko</PresentationFormat>
  <Paragraphs>88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12</vt:i4>
      </vt:variant>
    </vt:vector>
  </HeadingPairs>
  <TitlesOfParts>
    <vt:vector size="19" baseType="lpstr">
      <vt:lpstr>Aptos</vt:lpstr>
      <vt:lpstr>Arial</vt:lpstr>
      <vt:lpstr>Courier New</vt:lpstr>
      <vt:lpstr>Georgia</vt:lpstr>
      <vt:lpstr>Wingdings</vt:lpstr>
      <vt:lpstr>Vsebina</vt:lpstr>
      <vt:lpstr>Naslovi</vt:lpstr>
      <vt:lpstr>Vozila in oprema</vt:lpstr>
      <vt:lpstr>Gašenje s peno in armature za izdelavo gasilne pene</vt:lpstr>
      <vt:lpstr>Gasilna pena</vt:lpstr>
      <vt:lpstr>Mešalno razmerje in  penilno število</vt:lpstr>
      <vt:lpstr>Vrste gasilnih pen</vt:lpstr>
      <vt:lpstr>Armature za izdelavo pene</vt:lpstr>
      <vt:lpstr>PowerPointova predstavitev</vt:lpstr>
      <vt:lpstr>Zavarovanje območja</vt:lpstr>
      <vt:lpstr>Zavarovanje kraja intervencije</vt:lpstr>
      <vt:lpstr>Oprema in pripomočki</vt:lpstr>
      <vt:lpstr>Oprema in pripomočki</vt:lpstr>
      <vt:lpstr>Oprema in pripomočki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Gladek</dc:creator>
  <cp:lastModifiedBy>Peter Gladek</cp:lastModifiedBy>
  <cp:revision>418</cp:revision>
  <dcterms:created xsi:type="dcterms:W3CDTF">2025-10-18T17:41:36Z</dcterms:created>
  <dcterms:modified xsi:type="dcterms:W3CDTF">2026-06-12T21:48:55Z</dcterms:modified>
</cp:coreProperties>
</file>