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9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4" roundtripDataSignature="AMtx7mib16zyLxJlsa8cNzzbwgFC05Fu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customschemas.google.com/relationships/presentationmetadata" Target="meta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sl-S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predmeta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/>
          <p:nvPr>
            <p:ph type="ctrTitle"/>
          </p:nvPr>
        </p:nvSpPr>
        <p:spPr>
          <a:xfrm>
            <a:off x="838200" y="2074863"/>
            <a:ext cx="7049494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eorgi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9"/>
          <p:cNvSpPr txBox="1"/>
          <p:nvPr>
            <p:ph idx="1" type="subTitle"/>
          </p:nvPr>
        </p:nvSpPr>
        <p:spPr>
          <a:xfrm>
            <a:off x="838200" y="4554538"/>
            <a:ext cx="7049494" cy="1363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1" name="Google Shape;21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in slika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5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in vsebina" type="obj">
  <p:cSld name="OBJEC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2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imerjava treh">
  <p:cSld name="Primerjava treh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3"/>
          <p:cNvSpPr txBox="1"/>
          <p:nvPr>
            <p:ph idx="1" type="body"/>
          </p:nvPr>
        </p:nvSpPr>
        <p:spPr>
          <a:xfrm>
            <a:off x="839789" y="1681163"/>
            <a:ext cx="3198812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9" name="Google Shape;99;p33"/>
          <p:cNvSpPr txBox="1"/>
          <p:nvPr>
            <p:ph idx="2" type="body"/>
          </p:nvPr>
        </p:nvSpPr>
        <p:spPr>
          <a:xfrm>
            <a:off x="839789" y="2505075"/>
            <a:ext cx="3198812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33"/>
          <p:cNvSpPr txBox="1"/>
          <p:nvPr>
            <p:ph idx="3" type="body"/>
          </p:nvPr>
        </p:nvSpPr>
        <p:spPr>
          <a:xfrm>
            <a:off x="4495800" y="1681163"/>
            <a:ext cx="3200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1" name="Google Shape;101;p33"/>
          <p:cNvSpPr txBox="1"/>
          <p:nvPr>
            <p:ph idx="4" type="body"/>
          </p:nvPr>
        </p:nvSpPr>
        <p:spPr>
          <a:xfrm>
            <a:off x="4495800" y="2505075"/>
            <a:ext cx="320040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105" name="Google Shape;105;p33"/>
          <p:cNvSpPr txBox="1"/>
          <p:nvPr>
            <p:ph idx="5" type="body"/>
          </p:nvPr>
        </p:nvSpPr>
        <p:spPr>
          <a:xfrm>
            <a:off x="8153400" y="1681163"/>
            <a:ext cx="32019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6" name="Google Shape;106;p33"/>
          <p:cNvSpPr txBox="1"/>
          <p:nvPr>
            <p:ph idx="6" type="body"/>
          </p:nvPr>
        </p:nvSpPr>
        <p:spPr>
          <a:xfrm>
            <a:off x="8153400" y="2505075"/>
            <a:ext cx="32019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e vsebini" type="twoObj">
  <p:cSld name="TWO_OBJECTS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4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3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ni diapozitiv" type="title">
  <p:cSld name="TITL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7"/>
          <p:cNvSpPr txBox="1"/>
          <p:nvPr>
            <p:ph type="ctrTitle"/>
          </p:nvPr>
        </p:nvSpPr>
        <p:spPr>
          <a:xfrm>
            <a:off x="1524000" y="1694856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eorgi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7"/>
          <p:cNvSpPr txBox="1"/>
          <p:nvPr>
            <p:ph idx="1" type="subTitle"/>
          </p:nvPr>
        </p:nvSpPr>
        <p:spPr>
          <a:xfrm>
            <a:off x="1524000" y="4174531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7" name="Google Shape;117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lava odseka" type="secHead">
  <p:cSld name="SECTION_HEADER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eorgi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123" name="Google Shape;123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imerjava" type="twoTxTwoObj">
  <p:cSld name="TWO_OBJECTS_WITH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9" name="Google Shape;129;p3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3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1" name="Google Shape;131;p3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o naslov" type="titleOnly">
  <p:cSld name="TITLE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0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zen" type="blank">
  <p:cSld name="BLANK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sebina z naslovom" type="objTx">
  <p:cSld name="OBJECT_WITH_CAPTION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7" name="Google Shape;147;p4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8" name="Google Shape;148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poglavja">
  <p:cSld name="Naslov poglavja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0"/>
          <p:cNvSpPr txBox="1"/>
          <p:nvPr>
            <p:ph type="title"/>
          </p:nvPr>
        </p:nvSpPr>
        <p:spPr>
          <a:xfrm>
            <a:off x="1854200" y="2811859"/>
            <a:ext cx="6299200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cxnSp>
        <p:nvCxnSpPr>
          <p:cNvPr id="29" name="Google Shape;29;p30"/>
          <p:cNvCxnSpPr/>
          <p:nvPr/>
        </p:nvCxnSpPr>
        <p:spPr>
          <a:xfrm>
            <a:off x="1600200" y="2697480"/>
            <a:ext cx="0" cy="2072640"/>
          </a:xfrm>
          <a:prstGeom prst="straightConnector1">
            <a:avLst/>
          </a:prstGeom>
          <a:noFill/>
          <a:ln cap="flat" cmpd="sng" w="19050">
            <a:solidFill>
              <a:srgbClr val="B74826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0" name="Google Shape;30;p30"/>
          <p:cNvSpPr txBox="1"/>
          <p:nvPr>
            <p:ph idx="1" type="body"/>
          </p:nvPr>
        </p:nvSpPr>
        <p:spPr>
          <a:xfrm>
            <a:off x="151765" y="2811859"/>
            <a:ext cx="1250314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latin typeface="Georgia"/>
                <a:ea typeface="Georgia"/>
                <a:cs typeface="Georgia"/>
                <a:sym typeface="Georgia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in slika" type="picTx">
  <p:cSld name="PICTURE_WITH_CAPTION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4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5" name="Google Shape;155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poglavja">
  <p:cSld name="Naslov poglavja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4"/>
          <p:cNvSpPr txBox="1"/>
          <p:nvPr>
            <p:ph type="title"/>
          </p:nvPr>
        </p:nvSpPr>
        <p:spPr>
          <a:xfrm>
            <a:off x="1854200" y="2811859"/>
            <a:ext cx="6299200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cxnSp>
        <p:nvCxnSpPr>
          <p:cNvPr id="163" name="Google Shape;163;p44"/>
          <p:cNvCxnSpPr/>
          <p:nvPr/>
        </p:nvCxnSpPr>
        <p:spPr>
          <a:xfrm>
            <a:off x="1600200" y="2697480"/>
            <a:ext cx="0" cy="2072640"/>
          </a:xfrm>
          <a:prstGeom prst="straightConnector1">
            <a:avLst/>
          </a:prstGeom>
          <a:noFill/>
          <a:ln cap="flat" cmpd="sng" w="19050">
            <a:solidFill>
              <a:srgbClr val="B74826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4" name="Google Shape;164;p44"/>
          <p:cNvSpPr txBox="1"/>
          <p:nvPr>
            <p:ph idx="1" type="body"/>
          </p:nvPr>
        </p:nvSpPr>
        <p:spPr>
          <a:xfrm>
            <a:off x="151765" y="2811859"/>
            <a:ext cx="1250314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latin typeface="Georgia"/>
                <a:ea typeface="Georgia"/>
                <a:cs typeface="Georgia"/>
                <a:sym typeface="Georgia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5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4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" name="Google Shape;168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in vsebina" type="obj">
  <p:cSld name="OBJECT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6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3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" name="Google Shape;182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ni diapozitiv" type="title">
  <p:cSld name="TITLE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4"/>
          <p:cNvSpPr txBox="1"/>
          <p:nvPr>
            <p:ph type="ctrTitle"/>
          </p:nvPr>
        </p:nvSpPr>
        <p:spPr>
          <a:xfrm>
            <a:off x="1524000" y="1694856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eorgi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54"/>
          <p:cNvSpPr txBox="1"/>
          <p:nvPr>
            <p:ph idx="1" type="subTitle"/>
          </p:nvPr>
        </p:nvSpPr>
        <p:spPr>
          <a:xfrm>
            <a:off x="1524000" y="4174531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8" name="Google Shape;188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lava odseka" type="secHead">
  <p:cSld name="SECTION_HEADER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eorgi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5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194" name="Google Shape;194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e vsebini" type="twoObj">
  <p:cSld name="TWO_OBJECTS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6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5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5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imerjava" type="twoTxTwoObj">
  <p:cSld name="TWO_OBJECTS_WITH_TEXT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5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7" name="Google Shape;207;p5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" name="Google Shape;208;p5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9" name="Google Shape;209;p5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" name="Google Shape;210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o naslov" type="titleOnly">
  <p:cSld name="TITLE_ONLY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8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zen" type="blank">
  <p:cSld name="BLANK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in vsebina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6"/>
          <p:cNvSpPr txBox="1"/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sebina z naslovom" type="objTx">
  <p:cSld name="OBJECT_WITH_CAPTION_TEXT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6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25" name="Google Shape;225;p6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26" name="Google Shape;226;p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in slika" type="picTx">
  <p:cSld name="PICTURE_WITH_CAPTION_TEXT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6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6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32" name="Google Shape;232;p6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33" name="Google Shape;233;p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poglavja">
  <p:cSld name="Naslov poglavja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2"/>
          <p:cNvSpPr txBox="1"/>
          <p:nvPr>
            <p:ph type="title"/>
          </p:nvPr>
        </p:nvSpPr>
        <p:spPr>
          <a:xfrm>
            <a:off x="1854200" y="2811859"/>
            <a:ext cx="6299200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cxnSp>
        <p:nvCxnSpPr>
          <p:cNvPr id="241" name="Google Shape;241;p62"/>
          <p:cNvCxnSpPr/>
          <p:nvPr/>
        </p:nvCxnSpPr>
        <p:spPr>
          <a:xfrm>
            <a:off x="1600200" y="2697480"/>
            <a:ext cx="0" cy="2072640"/>
          </a:xfrm>
          <a:prstGeom prst="straightConnector1">
            <a:avLst/>
          </a:prstGeom>
          <a:noFill/>
          <a:ln cap="flat" cmpd="sng" w="19050">
            <a:solidFill>
              <a:srgbClr val="B74826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42" name="Google Shape;242;p62"/>
          <p:cNvSpPr txBox="1"/>
          <p:nvPr>
            <p:ph idx="1" type="body"/>
          </p:nvPr>
        </p:nvSpPr>
        <p:spPr>
          <a:xfrm>
            <a:off x="151765" y="2811859"/>
            <a:ext cx="1250314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latin typeface="Georgia"/>
                <a:ea typeface="Georgia"/>
                <a:cs typeface="Georgia"/>
                <a:sym typeface="Georgia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imerjava treh">
  <p:cSld name="Primerjava treh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63"/>
          <p:cNvSpPr txBox="1"/>
          <p:nvPr>
            <p:ph idx="1" type="body"/>
          </p:nvPr>
        </p:nvSpPr>
        <p:spPr>
          <a:xfrm>
            <a:off x="839789" y="1681163"/>
            <a:ext cx="3198812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6" name="Google Shape;246;p63"/>
          <p:cNvSpPr txBox="1"/>
          <p:nvPr>
            <p:ph idx="2" type="body"/>
          </p:nvPr>
        </p:nvSpPr>
        <p:spPr>
          <a:xfrm>
            <a:off x="839789" y="2505075"/>
            <a:ext cx="3198812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63"/>
          <p:cNvSpPr txBox="1"/>
          <p:nvPr>
            <p:ph idx="3" type="body"/>
          </p:nvPr>
        </p:nvSpPr>
        <p:spPr>
          <a:xfrm>
            <a:off x="4495800" y="1681163"/>
            <a:ext cx="3200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8" name="Google Shape;248;p63"/>
          <p:cNvSpPr txBox="1"/>
          <p:nvPr>
            <p:ph idx="4" type="body"/>
          </p:nvPr>
        </p:nvSpPr>
        <p:spPr>
          <a:xfrm>
            <a:off x="4495800" y="2505075"/>
            <a:ext cx="320040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" name="Google Shape;249;p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252" name="Google Shape;252;p63"/>
          <p:cNvSpPr txBox="1"/>
          <p:nvPr>
            <p:ph idx="5" type="body"/>
          </p:nvPr>
        </p:nvSpPr>
        <p:spPr>
          <a:xfrm>
            <a:off x="8153400" y="1681163"/>
            <a:ext cx="32019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53" name="Google Shape;253;p63"/>
          <p:cNvSpPr txBox="1"/>
          <p:nvPr>
            <p:ph idx="6" type="body"/>
          </p:nvPr>
        </p:nvSpPr>
        <p:spPr>
          <a:xfrm>
            <a:off x="8153400" y="2505075"/>
            <a:ext cx="32019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4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6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" name="Google Shape;257;p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lava odseka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eorgi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40" name="Google Shape;40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e vsebini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8"/>
          <p:cNvSpPr txBox="1"/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4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4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imerjava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4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4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4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o naslov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0"/>
          <p:cNvSpPr txBox="1"/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zen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sebina z naslovom" type="objTx">
  <p:cSld name="OBJECT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1" name="Google Shape;71;p5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5" Type="http://schemas.openxmlformats.org/officeDocument/2006/relationships/theme" Target="../theme/theme4.xml"/><Relationship Id="rId1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2.xml"/><Relationship Id="rId1" Type="http://schemas.openxmlformats.org/officeDocument/2006/relationships/image" Target="../media/image5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8"/>
          <p:cNvPicPr preferRelativeResize="0"/>
          <p:nvPr/>
        </p:nvPicPr>
        <p:blipFill rotWithShape="1">
          <a:blip r:embed="rId1">
            <a:alphaModFix/>
          </a:blip>
          <a:srcRect b="16285" l="0" r="0" t="0"/>
          <a:stretch/>
        </p:blipFill>
        <p:spPr>
          <a:xfrm>
            <a:off x="7636846" y="863600"/>
            <a:ext cx="4555154" cy="599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8"/>
          <p:cNvPicPr preferRelativeResize="0"/>
          <p:nvPr/>
        </p:nvPicPr>
        <p:blipFill rotWithShape="1">
          <a:blip r:embed="rId2">
            <a:alphaModFix/>
          </a:blip>
          <a:srcRect b="3393" l="0" r="0" t="85813"/>
          <a:stretch/>
        </p:blipFill>
        <p:spPr>
          <a:xfrm>
            <a:off x="0" y="5927272"/>
            <a:ext cx="12192000" cy="93072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8"/>
          <p:cNvSpPr txBox="1"/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b="0" i="0" sz="4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pic>
        <p:nvPicPr>
          <p:cNvPr id="17" name="Google Shape;1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7323" y="402755"/>
            <a:ext cx="2147400" cy="124348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1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b="1" i="0" sz="4400" u="none" cap="small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4" name="Google Shape;84;p3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pic>
        <p:nvPicPr>
          <p:cNvPr id="88" name="Google Shape;88;p3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688926" y="1825625"/>
            <a:ext cx="5032375" cy="503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39800" y="402755"/>
            <a:ext cx="2147400" cy="124348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5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b="1" i="0" sz="4400" u="none" cap="small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3" name="Google Shape;173;p3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4" name="Google Shape;174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Google Shape;175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6" name="Google Shape;176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pic>
        <p:nvPicPr>
          <p:cNvPr id="177" name="Google Shape;177;p3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688926" y="1825625"/>
            <a:ext cx="5032375" cy="503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39800" y="402755"/>
            <a:ext cx="2147400" cy="124348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Relationship Id="rId4" Type="http://schemas.openxmlformats.org/officeDocument/2006/relationships/image" Target="../media/image14.jpg"/><Relationship Id="rId5" Type="http://schemas.openxmlformats.org/officeDocument/2006/relationships/image" Target="../media/image1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13.png"/><Relationship Id="rId5" Type="http://schemas.openxmlformats.org/officeDocument/2006/relationships/image" Target="../media/image8.jpg"/><Relationship Id="rId6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jpg"/><Relationship Id="rId10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24ur.com/novice/crna-kronika/vzrok-pozara-v-sparovi-pekarni-se-ni-znan.html" TargetMode="External"/><Relationship Id="rId4" Type="http://schemas.openxmlformats.org/officeDocument/2006/relationships/image" Target="../media/image18.png"/><Relationship Id="rId9" Type="http://schemas.openxmlformats.org/officeDocument/2006/relationships/hyperlink" Target="https://www.delo.si/tisk/viewer?source=delo&amp;y=2025&amp;md=1215#page=2" TargetMode="External"/><Relationship Id="rId5" Type="http://schemas.openxmlformats.org/officeDocument/2006/relationships/hyperlink" Target="https://www.rtvslo.si/rtv365/arhiv/175182391?s=mmc" TargetMode="External"/><Relationship Id="rId6" Type="http://schemas.openxmlformats.org/officeDocument/2006/relationships/image" Target="../media/image19.png"/><Relationship Id="rId7" Type="http://schemas.openxmlformats.org/officeDocument/2006/relationships/hyperlink" Target="https://siol.net/novice/slovenija/v-pozaru-v-sparovem-skladiscu-za-40-milijonov-evrov-skode-680258" TargetMode="External"/><Relationship Id="rId8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21.png"/><Relationship Id="rId5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"/>
          <p:cNvSpPr txBox="1"/>
          <p:nvPr>
            <p:ph type="ctrTitle"/>
          </p:nvPr>
        </p:nvSpPr>
        <p:spPr>
          <a:xfrm>
            <a:off x="838200" y="2074863"/>
            <a:ext cx="7049494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eorgia"/>
              <a:buNone/>
            </a:pPr>
            <a:r>
              <a:rPr lang="sl-SI"/>
              <a:t>Osebnost gasilca</a:t>
            </a:r>
            <a:endParaRPr/>
          </a:p>
        </p:txBody>
      </p:sp>
      <p:sp>
        <p:nvSpPr>
          <p:cNvPr id="265" name="Google Shape;265;p1"/>
          <p:cNvSpPr txBox="1"/>
          <p:nvPr>
            <p:ph idx="1" type="subTitle"/>
          </p:nvPr>
        </p:nvSpPr>
        <p:spPr>
          <a:xfrm>
            <a:off x="838200" y="4554538"/>
            <a:ext cx="7049494" cy="1363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l-SI"/>
              <a:t>Tečaj Mladinec II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0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Družbena omrežja</a:t>
            </a:r>
            <a:endParaRPr/>
          </a:p>
        </p:txBody>
      </p:sp>
      <p:pic>
        <p:nvPicPr>
          <p:cNvPr descr="Slika, ki vsebuje besede besedilo, kopensko vozilo, vozilo, na prostem&#10;&#10;Vsebina, ustvarjena z UI, morda ni pravilna." id="337" name="Google Shape;33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47098" y="1580584"/>
            <a:ext cx="2841757" cy="50723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ika, ki vsebuje besede besedilo, posnetek zaslona, večpredstavnostna programska oprema, programska oprema&#10;&#10;Vsebina, ustvarjena z UI, morda ni pravilna." id="338" name="Google Shape;338;p10"/>
          <p:cNvPicPr preferRelativeResize="0"/>
          <p:nvPr/>
        </p:nvPicPr>
        <p:blipFill rotWithShape="1">
          <a:blip r:embed="rId4">
            <a:alphaModFix/>
          </a:blip>
          <a:srcRect b="9930" l="0" r="0" t="2696"/>
          <a:stretch/>
        </p:blipFill>
        <p:spPr>
          <a:xfrm>
            <a:off x="8111832" y="2026154"/>
            <a:ext cx="2392716" cy="41812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ika, ki vsebuje besede besedilo, nebo, avto, posnetek zaslona&#10;&#10;Vsebina, ustvarjena z UI, morda ni pravilna." id="339" name="Google Shape;339;p10"/>
          <p:cNvPicPr preferRelativeResize="0"/>
          <p:nvPr/>
        </p:nvPicPr>
        <p:blipFill rotWithShape="1">
          <a:blip r:embed="rId5">
            <a:alphaModFix/>
          </a:blip>
          <a:srcRect b="8936" l="0" r="0" t="2978"/>
          <a:stretch/>
        </p:blipFill>
        <p:spPr>
          <a:xfrm>
            <a:off x="1853999" y="2026154"/>
            <a:ext cx="2373411" cy="4181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1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Pravila uporabe </a:t>
            </a:r>
            <a:br>
              <a:rPr lang="sl-SI"/>
            </a:br>
            <a:r>
              <a:rPr lang="sl-SI"/>
              <a:t>družbenih omrežij</a:t>
            </a:r>
            <a:endParaRPr/>
          </a:p>
        </p:txBody>
      </p:sp>
      <p:sp>
        <p:nvSpPr>
          <p:cNvPr id="345" name="Google Shape;345;p11"/>
          <p:cNvSpPr txBox="1"/>
          <p:nvPr>
            <p:ph idx="1" type="body"/>
          </p:nvPr>
        </p:nvSpPr>
        <p:spPr>
          <a:xfrm>
            <a:off x="838200" y="2400299"/>
            <a:ext cx="10515600" cy="3776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sl-SI"/>
              <a:t>Obnašajmo se tako, kot želimo, da se drugi obnašajo do nas.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sl-SI"/>
              <a:t>Česar ne bi izrekli iz oči v oči, tega ne napišemo.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sl-SI"/>
              <a:t>Ne objavljamo fotografij brez dovoljenja oseb, ki so na njej.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sl-SI"/>
              <a:t>Ne širimo sporočil, fotografij, posnetkov, ki nekomu škodijo.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sl-SI"/>
              <a:t>Ne uporabljamo sovražnega govora.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sl-SI"/>
              <a:t>Ne govorimo v imenu drugega, ampak le v svojem imenu.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2"/>
          <p:cNvSpPr txBox="1"/>
          <p:nvPr>
            <p:ph type="title"/>
          </p:nvPr>
        </p:nvSpPr>
        <p:spPr>
          <a:xfrm>
            <a:off x="894715" y="21399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None/>
            </a:pPr>
            <a:r>
              <a:rPr lang="sl-SI" sz="4890"/>
              <a:t>Kodeks etike slovenskega gasilstva</a:t>
            </a:r>
            <a:endParaRPr sz="4890"/>
          </a:p>
        </p:txBody>
      </p:sp>
      <p:pic>
        <p:nvPicPr>
          <p:cNvPr id="351" name="Google Shape;35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08145" y="1729105"/>
            <a:ext cx="3800475" cy="4928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08620" y="1789430"/>
            <a:ext cx="3782695" cy="506857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2"/>
          <p:cNvSpPr txBox="1"/>
          <p:nvPr/>
        </p:nvSpPr>
        <p:spPr>
          <a:xfrm>
            <a:off x="527685" y="3277235"/>
            <a:ext cx="3542665" cy="1546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l-SI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sistematiziran zapis ustaljenih načel, vrednot ali pravil določene poklicne skupine ali stroke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3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Namen kodeksa</a:t>
            </a:r>
            <a:endParaRPr/>
          </a:p>
        </p:txBody>
      </p:sp>
      <p:sp>
        <p:nvSpPr>
          <p:cNvPr id="359" name="Google Shape;359;p13"/>
          <p:cNvSpPr txBox="1"/>
          <p:nvPr>
            <p:ph idx="1" type="body"/>
          </p:nvPr>
        </p:nvSpPr>
        <p:spPr>
          <a:xfrm>
            <a:off x="838200" y="1672590"/>
            <a:ext cx="10440670" cy="1764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0000"/>
          </a:bodyPr>
          <a:lstStyle/>
          <a:p>
            <a:pPr indent="-228625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9970"/>
              <a:buChar char="•"/>
            </a:pPr>
            <a:r>
              <a:rPr lang="sl-SI" sz="3335"/>
              <a:t>zagotoviti ustrezno ravnanje in vedenje članov gasilske organizacije, na osnovi česar naj bi enakopravno sodelovali, drugim ne škodili in vsa dela opravljali dostojno, spoštljivo in kulturno.</a:t>
            </a:r>
            <a:endParaRPr sz="3335"/>
          </a:p>
          <a:p>
            <a:pPr indent="-22862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99970"/>
              <a:buChar char="•"/>
            </a:pPr>
            <a:r>
              <a:rPr lang="sl-SI" sz="3335"/>
              <a:t>Gradnja dobrih odnosov med gasilci</a:t>
            </a:r>
            <a:endParaRPr sz="3335"/>
          </a:p>
          <a:p>
            <a:pPr indent="-22862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99970"/>
              <a:buChar char="•"/>
            </a:pPr>
            <a:r>
              <a:rPr lang="sl-SI" sz="3335"/>
              <a:t>Gradnja dobrih odnosov z drugimi skupinami pri opravljanju javne gasilske službe</a:t>
            </a:r>
            <a:endParaRPr sz="3335"/>
          </a:p>
          <a:p>
            <a:pPr indent="-12192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12192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360" name="Google Shape;360;p13"/>
          <p:cNvSpPr/>
          <p:nvPr/>
        </p:nvSpPr>
        <p:spPr>
          <a:xfrm>
            <a:off x="965200" y="343725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b="1" lang="sl-SI" sz="4400" cap="small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Ravnanje po načelih</a:t>
            </a:r>
            <a:endParaRPr b="1" sz="4400" cap="small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1" name="Google Shape;361;p13"/>
          <p:cNvSpPr/>
          <p:nvPr/>
        </p:nvSpPr>
        <p:spPr>
          <a:xfrm>
            <a:off x="838200" y="4596130"/>
            <a:ext cx="10515600" cy="16040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l-SI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Načela kodeksa so medsebojni odnosi, odnosi med prostovoljnimi in poklicnimi gasilci in drugimi, s katerim se prostovoljni gasilci srečujemo pri opravljanju javne gasilske službe, pri deldelu v gasilski organizaciji. Tečajnikom pojasnite ta načela in jim obrazložite zakaj se jih treba držati.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4"/>
          <p:cNvSpPr txBox="1"/>
          <p:nvPr>
            <p:ph type="title"/>
          </p:nvPr>
        </p:nvSpPr>
        <p:spPr>
          <a:xfrm>
            <a:off x="1854200" y="2811859"/>
            <a:ext cx="6299200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Motivacija</a:t>
            </a:r>
            <a:endParaRPr/>
          </a:p>
        </p:txBody>
      </p:sp>
      <p:sp>
        <p:nvSpPr>
          <p:cNvPr id="367" name="Google Shape;367;p14"/>
          <p:cNvSpPr txBox="1"/>
          <p:nvPr>
            <p:ph idx="1" type="body"/>
          </p:nvPr>
        </p:nvSpPr>
        <p:spPr>
          <a:xfrm>
            <a:off x="151765" y="2811859"/>
            <a:ext cx="1250314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sl-SI"/>
              <a:t>02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5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Vrste motivacije</a:t>
            </a:r>
            <a:endParaRPr/>
          </a:p>
        </p:txBody>
      </p:sp>
      <p:sp>
        <p:nvSpPr>
          <p:cNvPr id="373" name="Google Shape;373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sl-SI"/>
              <a:t>Notranja motivacija</a:t>
            </a:r>
            <a:endParaRPr b="1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Izvira iz psiholoških ali fizioloških potreb, vrednot, interesov, radovednosti (npr. potreba po kompetentnosti, pripadnosti, smislu)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Je trajnejša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sl-SI"/>
              <a:t>Zunanja motivacija</a:t>
            </a:r>
            <a:endParaRPr b="1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Izvira iz nagrad, pritiskov, pričakovanj, rokov, socialnih vplivov.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Deluje, dokler je dražljaj prisoten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Lahko se ponotranji</a:t>
            </a:r>
            <a:endParaRPr/>
          </a:p>
        </p:txBody>
      </p:sp>
      <p:grpSp>
        <p:nvGrpSpPr>
          <p:cNvPr id="374" name="Google Shape;374;p15"/>
          <p:cNvGrpSpPr/>
          <p:nvPr/>
        </p:nvGrpSpPr>
        <p:grpSpPr>
          <a:xfrm>
            <a:off x="5778708" y="3124542"/>
            <a:ext cx="6198432" cy="1753504"/>
            <a:chOff x="0" y="1298917"/>
            <a:chExt cx="6198432" cy="1753504"/>
          </a:xfrm>
        </p:grpSpPr>
        <p:sp>
          <p:nvSpPr>
            <p:cNvPr id="375" name="Google Shape;375;p15"/>
            <p:cNvSpPr/>
            <p:nvPr/>
          </p:nvSpPr>
          <p:spPr>
            <a:xfrm>
              <a:off x="4567266" y="1767877"/>
              <a:ext cx="1631166" cy="815583"/>
            </a:xfrm>
            <a:prstGeom prst="roundRect">
              <a:avLst>
                <a:gd fmla="val 10000" name="adj"/>
              </a:avLst>
            </a:prstGeom>
            <a:solidFill>
              <a:srgbClr val="B85624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5"/>
            <p:cNvSpPr txBox="1"/>
            <p:nvPr/>
          </p:nvSpPr>
          <p:spPr>
            <a:xfrm>
              <a:off x="4567266" y="1767877"/>
              <a:ext cx="1631166" cy="8155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REZULTAT</a:t>
              </a:r>
              <a:endParaRPr/>
            </a:p>
          </p:txBody>
        </p:sp>
        <p:sp>
          <p:nvSpPr>
            <p:cNvPr id="377" name="Google Shape;377;p15"/>
            <p:cNvSpPr/>
            <p:nvPr/>
          </p:nvSpPr>
          <p:spPr>
            <a:xfrm>
              <a:off x="3839275" y="1924320"/>
              <a:ext cx="803515" cy="33738"/>
            </a:xfrm>
            <a:custGeom>
              <a:rect b="b" l="l" r="r" t="t"/>
              <a:pathLst>
                <a:path extrusionOk="0" h="53" w="1265">
                  <a:moveTo>
                    <a:pt x="1146" y="396"/>
                  </a:moveTo>
                  <a:lnTo>
                    <a:pt x="119" y="-343"/>
                  </a:lnTo>
                </a:path>
              </a:pathLst>
            </a:custGeom>
            <a:noFill/>
            <a:ln cap="flat" cmpd="sng" w="19050">
              <a:solidFill>
                <a:srgbClr val="EB886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5"/>
            <p:cNvSpPr txBox="1"/>
            <p:nvPr/>
          </p:nvSpPr>
          <p:spPr>
            <a:xfrm>
              <a:off x="3839275" y="1924320"/>
              <a:ext cx="803515" cy="337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5"/>
            <p:cNvSpPr/>
            <p:nvPr/>
          </p:nvSpPr>
          <p:spPr>
            <a:xfrm>
              <a:off x="2283633" y="1298917"/>
              <a:ext cx="1631166" cy="815583"/>
            </a:xfrm>
            <a:prstGeom prst="roundRect">
              <a:avLst>
                <a:gd fmla="val 10000" name="adj"/>
              </a:avLst>
            </a:prstGeom>
            <a:solidFill>
              <a:srgbClr val="D1652B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5"/>
            <p:cNvSpPr txBox="1"/>
            <p:nvPr/>
          </p:nvSpPr>
          <p:spPr>
            <a:xfrm>
              <a:off x="2283633" y="1298917"/>
              <a:ext cx="1631166" cy="8155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NOTRANJA MOTIVACIJA</a:t>
              </a:r>
              <a:endParaRPr/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1631166" y="1689840"/>
              <a:ext cx="652467" cy="33738"/>
            </a:xfrm>
            <a:custGeom>
              <a:rect b="b" l="l" r="r" t="t"/>
              <a:pathLst>
                <a:path extrusionOk="0" h="53" w="1028">
                  <a:moveTo>
                    <a:pt x="1028" y="27"/>
                  </a:moveTo>
                  <a:lnTo>
                    <a:pt x="0" y="27"/>
                  </a:lnTo>
                </a:path>
              </a:pathLst>
            </a:custGeom>
            <a:noFill/>
            <a:ln cap="flat" cmpd="sng" w="19050">
              <a:solidFill>
                <a:srgbClr val="F0AB9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15"/>
            <p:cNvSpPr txBox="1"/>
            <p:nvPr/>
          </p:nvSpPr>
          <p:spPr>
            <a:xfrm>
              <a:off x="1631166" y="1689840"/>
              <a:ext cx="652467" cy="337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0" y="1298917"/>
              <a:ext cx="1631166" cy="815583"/>
            </a:xfrm>
            <a:prstGeom prst="roundRect">
              <a:avLst>
                <a:gd fmla="val 10000" name="adj"/>
              </a:avLst>
            </a:prstGeom>
            <a:solidFill>
              <a:srgbClr val="E77438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15"/>
            <p:cNvSpPr txBox="1"/>
            <p:nvPr/>
          </p:nvSpPr>
          <p:spPr>
            <a:xfrm>
              <a:off x="0" y="1298917"/>
              <a:ext cx="1631166" cy="8155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NOTRANJI DRAŽLJAJI (potrebe, vrednote)</a:t>
              </a:r>
              <a:endParaRPr/>
            </a:p>
          </p:txBody>
        </p:sp>
        <p:sp>
          <p:nvSpPr>
            <p:cNvPr id="385" name="Google Shape;385;p15"/>
            <p:cNvSpPr/>
            <p:nvPr/>
          </p:nvSpPr>
          <p:spPr>
            <a:xfrm>
              <a:off x="3839275" y="2393280"/>
              <a:ext cx="803515" cy="33738"/>
            </a:xfrm>
            <a:custGeom>
              <a:rect b="b" l="l" r="r" t="t"/>
              <a:pathLst>
                <a:path extrusionOk="0" h="53" w="1265">
                  <a:moveTo>
                    <a:pt x="1146" y="-343"/>
                  </a:moveTo>
                  <a:lnTo>
                    <a:pt x="119" y="396"/>
                  </a:lnTo>
                </a:path>
              </a:pathLst>
            </a:custGeom>
            <a:noFill/>
            <a:ln cap="flat" cmpd="sng" w="19050">
              <a:solidFill>
                <a:srgbClr val="EB886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15"/>
            <p:cNvSpPr txBox="1"/>
            <p:nvPr/>
          </p:nvSpPr>
          <p:spPr>
            <a:xfrm>
              <a:off x="3839275" y="2393280"/>
              <a:ext cx="803515" cy="337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5"/>
            <p:cNvSpPr/>
            <p:nvPr/>
          </p:nvSpPr>
          <p:spPr>
            <a:xfrm>
              <a:off x="2283633" y="2236838"/>
              <a:ext cx="1631166" cy="815583"/>
            </a:xfrm>
            <a:prstGeom prst="roundRect">
              <a:avLst>
                <a:gd fmla="val 10000" name="adj"/>
              </a:avLst>
            </a:prstGeom>
            <a:solidFill>
              <a:srgbClr val="D1652B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5"/>
            <p:cNvSpPr txBox="1"/>
            <p:nvPr/>
          </p:nvSpPr>
          <p:spPr>
            <a:xfrm>
              <a:off x="2283633" y="2236838"/>
              <a:ext cx="1631166" cy="8155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ZUNANJA MOTIVACIJA</a:t>
              </a:r>
              <a:endParaRPr/>
            </a:p>
          </p:txBody>
        </p:sp>
        <p:sp>
          <p:nvSpPr>
            <p:cNvPr id="389" name="Google Shape;389;p15"/>
            <p:cNvSpPr/>
            <p:nvPr/>
          </p:nvSpPr>
          <p:spPr>
            <a:xfrm>
              <a:off x="1631166" y="2627760"/>
              <a:ext cx="652467" cy="33738"/>
            </a:xfrm>
            <a:custGeom>
              <a:rect b="b" l="l" r="r" t="t"/>
              <a:pathLst>
                <a:path extrusionOk="0" h="53" w="1028">
                  <a:moveTo>
                    <a:pt x="1028" y="27"/>
                  </a:moveTo>
                  <a:lnTo>
                    <a:pt x="0" y="27"/>
                  </a:lnTo>
                </a:path>
              </a:pathLst>
            </a:custGeom>
            <a:noFill/>
            <a:ln cap="flat" cmpd="sng" w="19050">
              <a:solidFill>
                <a:srgbClr val="F0AB9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5"/>
            <p:cNvSpPr txBox="1"/>
            <p:nvPr/>
          </p:nvSpPr>
          <p:spPr>
            <a:xfrm>
              <a:off x="1631166" y="2627760"/>
              <a:ext cx="652467" cy="337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5"/>
            <p:cNvSpPr/>
            <p:nvPr/>
          </p:nvSpPr>
          <p:spPr>
            <a:xfrm>
              <a:off x="0" y="2236838"/>
              <a:ext cx="1631166" cy="815583"/>
            </a:xfrm>
            <a:prstGeom prst="roundRect">
              <a:avLst>
                <a:gd fmla="val 10000" name="adj"/>
              </a:avLst>
            </a:prstGeom>
            <a:solidFill>
              <a:srgbClr val="E77438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5"/>
            <p:cNvSpPr txBox="1"/>
            <p:nvPr/>
          </p:nvSpPr>
          <p:spPr>
            <a:xfrm>
              <a:off x="0" y="2236838"/>
              <a:ext cx="1631166" cy="8155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ZUNANJI DRAŽLJAJI (nagrade, kazni)</a:t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6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Motivacijski proces</a:t>
            </a:r>
            <a:endParaRPr/>
          </a:p>
        </p:txBody>
      </p:sp>
      <p:grpSp>
        <p:nvGrpSpPr>
          <p:cNvPr id="398" name="Google Shape;398;p16"/>
          <p:cNvGrpSpPr/>
          <p:nvPr/>
        </p:nvGrpSpPr>
        <p:grpSpPr>
          <a:xfrm>
            <a:off x="3230987" y="1825625"/>
            <a:ext cx="5730026" cy="4492730"/>
            <a:chOff x="2392787" y="0"/>
            <a:chExt cx="5730026" cy="4492730"/>
          </a:xfrm>
        </p:grpSpPr>
        <p:sp>
          <p:nvSpPr>
            <p:cNvPr id="399" name="Google Shape;399;p16"/>
            <p:cNvSpPr/>
            <p:nvPr/>
          </p:nvSpPr>
          <p:spPr>
            <a:xfrm>
              <a:off x="3067680" y="3954"/>
              <a:ext cx="4380241" cy="4380241"/>
            </a:xfrm>
            <a:custGeom>
              <a:rect b="b" l="l" r="r" t="t"/>
              <a:pathLst>
                <a:path extrusionOk="0" h="120000" w="120000">
                  <a:moveTo>
                    <a:pt x="78837" y="6839"/>
                  </a:moveTo>
                  <a:cubicBezTo>
                    <a:pt x="102815" y="15335"/>
                    <a:pt x="118138" y="38832"/>
                    <a:pt x="116243" y="64200"/>
                  </a:cubicBezTo>
                  <a:cubicBezTo>
                    <a:pt x="114349" y="89569"/>
                    <a:pt x="95706" y="110529"/>
                    <a:pt x="70732" y="115369"/>
                  </a:cubicBezTo>
                  <a:cubicBezTo>
                    <a:pt x="45758" y="120210"/>
                    <a:pt x="20634" y="107733"/>
                    <a:pt x="9399" y="84910"/>
                  </a:cubicBezTo>
                  <a:cubicBezTo>
                    <a:pt x="-1837" y="62086"/>
                    <a:pt x="3598" y="34566"/>
                    <a:pt x="22665" y="17726"/>
                  </a:cubicBezTo>
                  <a:lnTo>
                    <a:pt x="20570" y="14818"/>
                  </a:lnTo>
                  <a:lnTo>
                    <a:pt x="28786" y="16673"/>
                  </a:lnTo>
                  <a:lnTo>
                    <a:pt x="28286" y="25528"/>
                  </a:lnTo>
                  <a:lnTo>
                    <a:pt x="26192" y="22622"/>
                  </a:lnTo>
                  <a:cubicBezTo>
                    <a:pt x="9373" y="37834"/>
                    <a:pt x="4786" y="62405"/>
                    <a:pt x="14982" y="82661"/>
                  </a:cubicBezTo>
                  <a:cubicBezTo>
                    <a:pt x="25178" y="102916"/>
                    <a:pt x="47646" y="113868"/>
                    <a:pt x="69883" y="109421"/>
                  </a:cubicBezTo>
                  <a:cubicBezTo>
                    <a:pt x="92120" y="104974"/>
                    <a:pt x="108649" y="86224"/>
                    <a:pt x="110271" y="63604"/>
                  </a:cubicBezTo>
                  <a:cubicBezTo>
                    <a:pt x="111893" y="40985"/>
                    <a:pt x="98208" y="20068"/>
                    <a:pt x="76833" y="12494"/>
                  </a:cubicBezTo>
                  <a:close/>
                </a:path>
              </a:pathLst>
            </a:custGeom>
            <a:solidFill>
              <a:srgbClr val="F6D4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6"/>
            <p:cNvSpPr txBox="1"/>
            <p:nvPr/>
          </p:nvSpPr>
          <p:spPr>
            <a:xfrm>
              <a:off x="3067680" y="3954"/>
              <a:ext cx="4380241" cy="4380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16"/>
            <p:cNvSpPr/>
            <p:nvPr/>
          </p:nvSpPr>
          <p:spPr>
            <a:xfrm>
              <a:off x="4197126" y="0"/>
              <a:ext cx="2121349" cy="1060674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6"/>
            <p:cNvSpPr txBox="1"/>
            <p:nvPr/>
          </p:nvSpPr>
          <p:spPr>
            <a:xfrm>
              <a:off x="4197126" y="0"/>
              <a:ext cx="2121349" cy="1060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1. ZAZNAVA POTREBE</a:t>
              </a: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001464" y="1310929"/>
              <a:ext cx="2121349" cy="1060674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16"/>
            <p:cNvSpPr txBox="1"/>
            <p:nvPr/>
          </p:nvSpPr>
          <p:spPr>
            <a:xfrm>
              <a:off x="6001464" y="1310929"/>
              <a:ext cx="2121349" cy="1060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2. ŽELJA, AKTIVIRANJE</a:t>
              </a:r>
              <a:endParaRPr/>
            </a:p>
          </p:txBody>
        </p:sp>
        <p:sp>
          <p:nvSpPr>
            <p:cNvPr id="405" name="Google Shape;405;p16"/>
            <p:cNvSpPr/>
            <p:nvPr/>
          </p:nvSpPr>
          <p:spPr>
            <a:xfrm>
              <a:off x="5312268" y="3432056"/>
              <a:ext cx="2121349" cy="1060674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16"/>
            <p:cNvSpPr txBox="1"/>
            <p:nvPr/>
          </p:nvSpPr>
          <p:spPr>
            <a:xfrm>
              <a:off x="5312268" y="3432056"/>
              <a:ext cx="2121349" cy="1060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3. DOLOČITEV CILJA</a:t>
              </a: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3081983" y="3432056"/>
              <a:ext cx="2121349" cy="1060674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16"/>
            <p:cNvSpPr txBox="1"/>
            <p:nvPr/>
          </p:nvSpPr>
          <p:spPr>
            <a:xfrm>
              <a:off x="3081983" y="3432056"/>
              <a:ext cx="2121349" cy="1060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4. VEDENJE</a:t>
              </a:r>
              <a:endParaRPr/>
            </a:p>
          </p:txBody>
        </p:sp>
        <p:sp>
          <p:nvSpPr>
            <p:cNvPr id="409" name="Google Shape;409;p16"/>
            <p:cNvSpPr/>
            <p:nvPr/>
          </p:nvSpPr>
          <p:spPr>
            <a:xfrm>
              <a:off x="2392787" y="1310929"/>
              <a:ext cx="2121349" cy="1060674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16"/>
            <p:cNvSpPr txBox="1"/>
            <p:nvPr/>
          </p:nvSpPr>
          <p:spPr>
            <a:xfrm>
              <a:off x="2392787" y="1310929"/>
              <a:ext cx="2121349" cy="1060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2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5. REZULTAT</a:t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7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Zaznava potrebe</a:t>
            </a:r>
            <a:endParaRPr/>
          </a:p>
        </p:txBody>
      </p:sp>
      <p:sp>
        <p:nvSpPr>
          <p:cNvPr id="416" name="Google Shape;416;p17"/>
          <p:cNvSpPr/>
          <p:nvPr/>
        </p:nvSpPr>
        <p:spPr>
          <a:xfrm>
            <a:off x="318416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IŠČEM SMISEL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17"/>
          <p:cNvSpPr/>
          <p:nvPr/>
        </p:nvSpPr>
        <p:spPr>
          <a:xfrm>
            <a:off x="648784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 RAZUMEM TEHNIKE, POSTOPKOV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7"/>
          <p:cNvSpPr/>
          <p:nvPr/>
        </p:nvSpPr>
        <p:spPr>
          <a:xfrm>
            <a:off x="4836000" y="3648068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NEKDO POTREBUJE POMOČ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7"/>
          <p:cNvSpPr/>
          <p:nvPr/>
        </p:nvSpPr>
        <p:spPr>
          <a:xfrm>
            <a:off x="1771512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 DRUŠTVU PRIMANJKUJE AKTIVNIH ČLANOV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7"/>
          <p:cNvSpPr/>
          <p:nvPr/>
        </p:nvSpPr>
        <p:spPr>
          <a:xfrm>
            <a:off x="8649247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RABIM NOVE IZZIVE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7"/>
          <p:cNvSpPr/>
          <p:nvPr/>
        </p:nvSpPr>
        <p:spPr>
          <a:xfrm>
            <a:off x="7900489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NISEM FIZIČNO AKTIVEN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7"/>
          <p:cNvSpPr/>
          <p:nvPr/>
        </p:nvSpPr>
        <p:spPr>
          <a:xfrm>
            <a:off x="4838075" y="5482326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MENTOR OD MENE PRIČAKUJE USPEH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7"/>
          <p:cNvSpPr/>
          <p:nvPr/>
        </p:nvSpPr>
        <p:spPr>
          <a:xfrm>
            <a:off x="1136792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 KRAJU SE NIČ NE DOGAJA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8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Želja, aktiviranje</a:t>
            </a:r>
            <a:endParaRPr/>
          </a:p>
        </p:txBody>
      </p:sp>
      <p:sp>
        <p:nvSpPr>
          <p:cNvPr id="429" name="Google Shape;429;p18"/>
          <p:cNvSpPr/>
          <p:nvPr/>
        </p:nvSpPr>
        <p:spPr>
          <a:xfrm>
            <a:off x="318416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IŠČEM SMISEL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18"/>
          <p:cNvSpPr/>
          <p:nvPr/>
        </p:nvSpPr>
        <p:spPr>
          <a:xfrm>
            <a:off x="648784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 RAZUMEM TEHNIKE, POSTOPKOV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8"/>
          <p:cNvSpPr/>
          <p:nvPr/>
        </p:nvSpPr>
        <p:spPr>
          <a:xfrm>
            <a:off x="4836000" y="3648068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NEKDO POTREBUJE POMOČ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8"/>
          <p:cNvSpPr/>
          <p:nvPr/>
        </p:nvSpPr>
        <p:spPr>
          <a:xfrm>
            <a:off x="1771512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 DRUŠTVU PRIMANJKUJE AKTIVNIH ČLANOV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8"/>
          <p:cNvSpPr/>
          <p:nvPr/>
        </p:nvSpPr>
        <p:spPr>
          <a:xfrm>
            <a:off x="8649247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RABIM NOVE IZZIVE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8"/>
          <p:cNvSpPr/>
          <p:nvPr/>
        </p:nvSpPr>
        <p:spPr>
          <a:xfrm>
            <a:off x="7900489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NISEM FIZIČNO AKTIVEN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8"/>
          <p:cNvSpPr/>
          <p:nvPr/>
        </p:nvSpPr>
        <p:spPr>
          <a:xfrm>
            <a:off x="4838075" y="5482326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MENTOR OD MENE PRIČAKUJE USPEH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8"/>
          <p:cNvSpPr/>
          <p:nvPr/>
        </p:nvSpPr>
        <p:spPr>
          <a:xfrm>
            <a:off x="1136792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 KRAJU SE NIČ NE DOGAJA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8"/>
          <p:cNvSpPr/>
          <p:nvPr/>
        </p:nvSpPr>
        <p:spPr>
          <a:xfrm>
            <a:off x="318416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DOBITI UGLED V DRUŽBI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8"/>
          <p:cNvSpPr/>
          <p:nvPr/>
        </p:nvSpPr>
        <p:spPr>
          <a:xfrm>
            <a:off x="648784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 BI ZNAL VEČ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8"/>
          <p:cNvSpPr/>
          <p:nvPr/>
        </p:nvSpPr>
        <p:spPr>
          <a:xfrm>
            <a:off x="4836000" y="3648068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POMAGATI LJUDEM V STISKI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18"/>
          <p:cNvSpPr/>
          <p:nvPr/>
        </p:nvSpPr>
        <p:spPr>
          <a:xfrm>
            <a:off x="1771512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 BI BIL DEL EKIPE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8"/>
          <p:cNvSpPr/>
          <p:nvPr/>
        </p:nvSpPr>
        <p:spPr>
          <a:xfrm>
            <a:off x="8649247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SI OSEBNOSTNO RASTI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8"/>
          <p:cNvSpPr/>
          <p:nvPr/>
        </p:nvSpPr>
        <p:spPr>
          <a:xfrm>
            <a:off x="7900489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IZBOLJŠATI FIZIČNO PRIPRAVLJENOST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8"/>
          <p:cNvSpPr/>
          <p:nvPr/>
        </p:nvSpPr>
        <p:spPr>
          <a:xfrm>
            <a:off x="4838075" y="5482326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DOSEČI DOBER REZULTAT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8"/>
          <p:cNvSpPr/>
          <p:nvPr/>
        </p:nvSpPr>
        <p:spPr>
          <a:xfrm>
            <a:off x="1136792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PRISPEVATI SKUPNOSTI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9"/>
          <p:cNvSpPr/>
          <p:nvPr/>
        </p:nvSpPr>
        <p:spPr>
          <a:xfrm>
            <a:off x="318416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DOBITI UGLED V DRUŽBI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9"/>
          <p:cNvSpPr/>
          <p:nvPr/>
        </p:nvSpPr>
        <p:spPr>
          <a:xfrm>
            <a:off x="648784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 BI ZNAL VEČ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9"/>
          <p:cNvSpPr/>
          <p:nvPr/>
        </p:nvSpPr>
        <p:spPr>
          <a:xfrm>
            <a:off x="4836000" y="3648068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POMAGATI LJUDEM V STISKI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9"/>
          <p:cNvSpPr/>
          <p:nvPr/>
        </p:nvSpPr>
        <p:spPr>
          <a:xfrm>
            <a:off x="1771512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 BI BIL DEL EKIPE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9"/>
          <p:cNvSpPr/>
          <p:nvPr/>
        </p:nvSpPr>
        <p:spPr>
          <a:xfrm>
            <a:off x="8649247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SI OSEBNOSTNO RASTI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9"/>
          <p:cNvSpPr/>
          <p:nvPr/>
        </p:nvSpPr>
        <p:spPr>
          <a:xfrm>
            <a:off x="7900489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IZBOLJŠATI FIZIČNO PRIPRAVLJENOST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9"/>
          <p:cNvSpPr/>
          <p:nvPr/>
        </p:nvSpPr>
        <p:spPr>
          <a:xfrm>
            <a:off x="4838075" y="5482326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DOSEČI DOBER REZULTAT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9"/>
          <p:cNvSpPr/>
          <p:nvPr/>
        </p:nvSpPr>
        <p:spPr>
          <a:xfrm>
            <a:off x="1136792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ŽELIM PRISPEVATI SKUPNOSTI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9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Določitev cilja</a:t>
            </a:r>
            <a:endParaRPr/>
          </a:p>
        </p:txBody>
      </p:sp>
      <p:sp>
        <p:nvSpPr>
          <p:cNvPr id="458" name="Google Shape;458;p19"/>
          <p:cNvSpPr/>
          <p:nvPr/>
        </p:nvSpPr>
        <p:spPr>
          <a:xfrm>
            <a:off x="318416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GASILCE BOM PREDSTAVLJAL NA TRŽNICI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9"/>
          <p:cNvSpPr/>
          <p:nvPr/>
        </p:nvSpPr>
        <p:spPr>
          <a:xfrm>
            <a:off x="648784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OSVOJIL BOM </a:t>
            </a:r>
            <a:b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VIŠJI ČIN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19"/>
          <p:cNvSpPr/>
          <p:nvPr/>
        </p:nvSpPr>
        <p:spPr>
          <a:xfrm>
            <a:off x="4836000" y="3648068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UDELEŽIL SE BOM VSEH INTERVENCIJ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9"/>
          <p:cNvSpPr/>
          <p:nvPr/>
        </p:nvSpPr>
        <p:spPr>
          <a:xfrm>
            <a:off x="1771512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 SVOJO EKIPO SE BOM SREČEVAL VSAK TEDEN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19"/>
          <p:cNvSpPr/>
          <p:nvPr/>
        </p:nvSpPr>
        <p:spPr>
          <a:xfrm>
            <a:off x="8649247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PREVZEL BOM NALOGO MENTORJA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9"/>
          <p:cNvSpPr/>
          <p:nvPr/>
        </p:nvSpPr>
        <p:spPr>
          <a:xfrm>
            <a:off x="7900489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RAZDALJO 1 KM BOM PRETEKEL V </a:t>
            </a:r>
            <a:b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 MINUTAH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9"/>
          <p:cNvSpPr/>
          <p:nvPr/>
        </p:nvSpPr>
        <p:spPr>
          <a:xfrm>
            <a:off x="4838075" y="5482326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 EKIPO SE BOMO UVRSTILI NA DRŽAVNO TEKOMOVANJE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9"/>
          <p:cNvSpPr/>
          <p:nvPr/>
        </p:nvSpPr>
        <p:spPr>
          <a:xfrm>
            <a:off x="1136792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SODELOVAL BOM PRI ORGANIZACIJI TREH DOGODKOV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"/>
          <p:cNvSpPr txBox="1"/>
          <p:nvPr>
            <p:ph type="title"/>
          </p:nvPr>
        </p:nvSpPr>
        <p:spPr>
          <a:xfrm>
            <a:off x="1854200" y="2811859"/>
            <a:ext cx="6299200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Komunikacija v medijih</a:t>
            </a:r>
            <a:endParaRPr/>
          </a:p>
        </p:txBody>
      </p:sp>
      <p:sp>
        <p:nvSpPr>
          <p:cNvPr id="271" name="Google Shape;271;p2"/>
          <p:cNvSpPr txBox="1"/>
          <p:nvPr>
            <p:ph idx="1" type="body"/>
          </p:nvPr>
        </p:nvSpPr>
        <p:spPr>
          <a:xfrm>
            <a:off x="151765" y="2811859"/>
            <a:ext cx="1250314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sl-SI"/>
              <a:t>01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0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Vedenje</a:t>
            </a:r>
            <a:endParaRPr/>
          </a:p>
        </p:txBody>
      </p:sp>
      <p:sp>
        <p:nvSpPr>
          <p:cNvPr id="471" name="Google Shape;471;p20"/>
          <p:cNvSpPr/>
          <p:nvPr/>
        </p:nvSpPr>
        <p:spPr>
          <a:xfrm>
            <a:off x="318416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GASILCE BOM PREDSTAVLJAL NA TRŽNICI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0"/>
          <p:cNvSpPr/>
          <p:nvPr/>
        </p:nvSpPr>
        <p:spPr>
          <a:xfrm>
            <a:off x="648784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OPRAVIL BOM USPOSABLJANJE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20"/>
          <p:cNvSpPr/>
          <p:nvPr/>
        </p:nvSpPr>
        <p:spPr>
          <a:xfrm>
            <a:off x="4836000" y="3648068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UDELEŽIL SE BOM VSEH INTERVENCIJ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20"/>
          <p:cNvSpPr/>
          <p:nvPr/>
        </p:nvSpPr>
        <p:spPr>
          <a:xfrm>
            <a:off x="1771512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 SVOJO EKIPO SE BOM SREČEVAL VSAK TEDEN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20"/>
          <p:cNvSpPr/>
          <p:nvPr/>
        </p:nvSpPr>
        <p:spPr>
          <a:xfrm>
            <a:off x="8649247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PREVZEL BOM NALOGO MENTORJA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20"/>
          <p:cNvSpPr/>
          <p:nvPr/>
        </p:nvSpPr>
        <p:spPr>
          <a:xfrm>
            <a:off x="7900489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RAZDALJO 1 KM BOM PRETEKEL V </a:t>
            </a:r>
            <a:b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 MINUTAH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20"/>
          <p:cNvSpPr/>
          <p:nvPr/>
        </p:nvSpPr>
        <p:spPr>
          <a:xfrm>
            <a:off x="4838075" y="5482326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 EKIPO SE BOMO UVRSTILI NA DRŽAVNO TEKOMOVANJE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20"/>
          <p:cNvSpPr/>
          <p:nvPr/>
        </p:nvSpPr>
        <p:spPr>
          <a:xfrm>
            <a:off x="1136792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SODELOVAL BOM PRI ORGANIZACIJI TREH DOGODKOV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20"/>
          <p:cNvSpPr/>
          <p:nvPr/>
        </p:nvSpPr>
        <p:spPr>
          <a:xfrm>
            <a:off x="1136792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PRIPRAVIM IDEJE IN ZBEREM EKIPO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20"/>
          <p:cNvSpPr/>
          <p:nvPr/>
        </p:nvSpPr>
        <p:spPr>
          <a:xfrm>
            <a:off x="4838075" y="5482326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 EKIPO REDNO VADIM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20"/>
          <p:cNvSpPr/>
          <p:nvPr/>
        </p:nvSpPr>
        <p:spPr>
          <a:xfrm>
            <a:off x="7900489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VSAK TEDEN DVAKRAT TEČEM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0"/>
          <p:cNvSpPr/>
          <p:nvPr/>
        </p:nvSpPr>
        <p:spPr>
          <a:xfrm>
            <a:off x="8649247" y="334287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SVOJO POMOČ PONUDIM VODJI MENTORJEV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0"/>
          <p:cNvSpPr/>
          <p:nvPr/>
        </p:nvSpPr>
        <p:spPr>
          <a:xfrm>
            <a:off x="1771512" y="4995052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PREDNOST DAM DRUŽENJU Z EKIPO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0"/>
          <p:cNvSpPr/>
          <p:nvPr/>
        </p:nvSpPr>
        <p:spPr>
          <a:xfrm>
            <a:off x="4836000" y="3648068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 POZIVU TAKOJ ODHITIM V GASILSKI DOM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0"/>
          <p:cNvSpPr/>
          <p:nvPr/>
        </p:nvSpPr>
        <p:spPr>
          <a:xfrm>
            <a:off x="648784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PRIJAVIM SE NA USPOSABLJANJE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0"/>
          <p:cNvSpPr/>
          <p:nvPr/>
        </p:nvSpPr>
        <p:spPr>
          <a:xfrm>
            <a:off x="3184161" y="1813810"/>
            <a:ext cx="2520000" cy="1188000"/>
          </a:xfrm>
          <a:prstGeom prst="roundRect">
            <a:avLst>
              <a:gd fmla="val 16667" name="adj"/>
            </a:avLst>
          </a:prstGeom>
          <a:solidFill>
            <a:srgbClr val="B748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PRIPRAVIM VSE </a:t>
            </a:r>
            <a:b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sl-S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 STOJNICO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1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Rezultat? Nov začetek?</a:t>
            </a:r>
            <a:endParaRPr/>
          </a:p>
        </p:txBody>
      </p:sp>
      <p:sp>
        <p:nvSpPr>
          <p:cNvPr id="492" name="Google Shape;492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/>
              <a:t>Ob doseženem cilju se potreba izpolni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/>
              <a:t>Če je bil dražljaj zunanji, prejmeš pohvalo, pokal, zaupanje …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/>
              <a:t>Če je bil dražljaj notranji, občutiš ponos, zadovoljstvo, smisel …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/>
              <a:t>Uspeh lahko sproži nov motivacijski krog: </a:t>
            </a:r>
            <a:br>
              <a:rPr lang="sl-SI"/>
            </a:br>
            <a:r>
              <a:rPr lang="sl-SI"/>
              <a:t>„Naslednjič bi rad bil še boljši“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/>
              <a:t>Ob neuspehu skušamo postaviti druge ali bolj dosegljive cilje.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2"/>
          <p:cNvSpPr txBox="1"/>
          <p:nvPr>
            <p:ph type="title"/>
          </p:nvPr>
        </p:nvSpPr>
        <p:spPr>
          <a:xfrm>
            <a:off x="1854200" y="2811859"/>
            <a:ext cx="6299200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Obvladovanje stresa</a:t>
            </a:r>
            <a:endParaRPr/>
          </a:p>
        </p:txBody>
      </p:sp>
      <p:sp>
        <p:nvSpPr>
          <p:cNvPr id="498" name="Google Shape;498;p22"/>
          <p:cNvSpPr txBox="1"/>
          <p:nvPr>
            <p:ph idx="1" type="body"/>
          </p:nvPr>
        </p:nvSpPr>
        <p:spPr>
          <a:xfrm>
            <a:off x="151765" y="2811859"/>
            <a:ext cx="1250314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sl-SI"/>
              <a:t>03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3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Znaki akutne stresne motnje</a:t>
            </a:r>
            <a:endParaRPr/>
          </a:p>
        </p:txBody>
      </p:sp>
      <p:sp>
        <p:nvSpPr>
          <p:cNvPr id="504" name="Google Shape;504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/>
              <a:t>trajajo do 1 meseca po travmatskem dogodku (priča nesreči, priča smrtnem dogodku).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/>
              <a:t>Znaki so: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/>
              <a:t>anksioznost, depresivnost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/>
              <a:t>odtujenost, otopelost, čustvena neodzivnost, nezaznavanje okolice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/>
              <a:t>razdražljivost, težave s spanjem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/>
              <a:t>podoživljanje dogodka - ˝flashback˝, more...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4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None/>
            </a:pPr>
            <a:r>
              <a:rPr lang="sl-SI"/>
              <a:t>Znaki posttravmatske stresne motnje</a:t>
            </a:r>
            <a:endParaRPr/>
          </a:p>
        </p:txBody>
      </p:sp>
      <p:sp>
        <p:nvSpPr>
          <p:cNvPr id="510" name="Google Shape;510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gre za zapoznel ali podaljšan odziv na travmatski dogodek. lahko se pojavi kmalu po dogodku ali pa celo več mesecev ali let po dogodku.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tu prevladujejo čustva strahu, jeze, občutek krivde in nemoči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Znaki: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400"/>
              <a:t>izogibanje</a:t>
            </a:r>
            <a:endParaRPr sz="2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400"/>
              <a:t>podoživljanje</a:t>
            </a:r>
            <a:endParaRPr sz="2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travmatsko pozabljanje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težave z zbranostjo, motnje spanja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tesnoba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občutek krivde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telesni simptomi - glavobol, vrtoglavica, bledost, močno potenje, motnje srčnega ritma...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863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5"/>
          <p:cNvSpPr txBox="1"/>
          <p:nvPr>
            <p:ph type="title"/>
          </p:nvPr>
        </p:nvSpPr>
        <p:spPr>
          <a:xfrm>
            <a:off x="1854200" y="2811859"/>
            <a:ext cx="6299200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None/>
            </a:pPr>
            <a:r>
              <a:rPr lang="sl-SI"/>
              <a:t>Travmatski dogodki in posttravmatska stresna motnja</a:t>
            </a:r>
            <a:endParaRPr/>
          </a:p>
        </p:txBody>
      </p:sp>
      <p:sp>
        <p:nvSpPr>
          <p:cNvPr id="516" name="Google Shape;516;p25"/>
          <p:cNvSpPr txBox="1"/>
          <p:nvPr>
            <p:ph idx="1" type="body"/>
          </p:nvPr>
        </p:nvSpPr>
        <p:spPr>
          <a:xfrm>
            <a:off x="151765" y="2811859"/>
            <a:ext cx="1250314" cy="1843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sl-SI"/>
              <a:t>04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6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None/>
            </a:pPr>
            <a:r>
              <a:rPr lang="sl-SI"/>
              <a:t>Primeri travmatskih dogodkov</a:t>
            </a:r>
            <a:endParaRPr/>
          </a:p>
        </p:txBody>
      </p:sp>
      <p:sp>
        <p:nvSpPr>
          <p:cNvPr id="522" name="Google Shape;522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/>
              <a:t>naravne nesreče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/>
              <a:t>nesreče, ki jih povzroči človek (bombni napadi,k streljanje, nesreče v industriji)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/>
              <a:t>vojne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/>
              <a:t>hude prometne nesreče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/>
              <a:t>priča nasilni smrti drugih ljudi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/>
              <a:t>žrtev mučenja, terorizma, posilstva...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/>
              <a:t>poškodba ali smrt sogasilca, drugega reševalca, znanca, otroka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/>
              <a:t>delo s trupli, s hudo poškodovanimi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/>
              <a:t>reševanje utopljencev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7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None/>
            </a:pPr>
            <a:r>
              <a:rPr lang="sl-SI"/>
              <a:t>Posledice travmatskih dogodkov</a:t>
            </a:r>
            <a:endParaRPr/>
          </a:p>
        </p:txBody>
      </p:sp>
      <p:sp>
        <p:nvSpPr>
          <p:cNvPr id="528" name="Google Shape;528;p27"/>
          <p:cNvSpPr txBox="1"/>
          <p:nvPr>
            <p:ph idx="1" type="body"/>
          </p:nvPr>
        </p:nvSpPr>
        <p:spPr>
          <a:xfrm>
            <a:off x="838200" y="1825625"/>
            <a:ext cx="10515600" cy="47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0000"/>
          </a:bodyPr>
          <a:lstStyle/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3600"/>
              <a:t>telesni znaki in reakcije</a:t>
            </a:r>
            <a:endParaRPr sz="36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3600"/>
              <a:t>znaki povezani s čustvi</a:t>
            </a:r>
            <a:endParaRPr sz="36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3600"/>
              <a:t>znaki povezani z mišljenjem</a:t>
            </a:r>
            <a:endParaRPr sz="36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3600"/>
              <a:t>znaki povezani z  vedenjem</a:t>
            </a:r>
            <a:endParaRPr sz="3600"/>
          </a:p>
          <a:p>
            <a:pPr indent="-1524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99970"/>
              <a:buChar char="•"/>
            </a:pPr>
            <a:r>
              <a:rPr lang="sl-SI" sz="3335"/>
              <a:t>Posameznik, ki je doživel travmatski dogodek, se v svoji bolečini počuti osamljenega in nesprejetega.</a:t>
            </a:r>
            <a:endParaRPr sz="3335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99970"/>
              <a:buChar char="•"/>
            </a:pPr>
            <a:r>
              <a:rPr b="1" lang="sl-SI" sz="3335"/>
              <a:t>Pomembno da ne obdrži ta hud stres v sebi - </a:t>
            </a:r>
            <a:r>
              <a:rPr lang="sl-SI" sz="3335"/>
              <a:t> pogovori o tem z nekom (s prijateljem, znancem, sogasilcem ali gasilkim psihologom, ki je usposobljen za take zadeve)</a:t>
            </a:r>
            <a:endParaRPr sz="3335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99970"/>
              <a:buChar char="•"/>
            </a:pPr>
            <a:r>
              <a:rPr lang="sl-SI" sz="3335"/>
              <a:t>Pomembno je tudi, če opazite znake posttravmatsko ali akutno stresno motnjo pri sogasilcu ali znancu je pomembno pravilno pristopiti in pomagati, saj v takih situacijah je pomembno da oseba ni osamljena.</a:t>
            </a:r>
            <a:endParaRPr sz="3335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99970"/>
              <a:buChar char="•"/>
            </a:pPr>
            <a:r>
              <a:rPr lang="sl-SI" sz="3335"/>
              <a:t>Obvladamo jo tako, da jo moramo čim hitreje odkriti oziroma opaziti. </a:t>
            </a:r>
            <a:endParaRPr sz="3335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99970"/>
              <a:buChar char="•"/>
            </a:pPr>
            <a:r>
              <a:rPr lang="sl-SI" sz="3335"/>
              <a:t>2 načina obvladovanja: </a:t>
            </a:r>
            <a:endParaRPr sz="3335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99970"/>
              <a:buChar char="•"/>
            </a:pPr>
            <a:r>
              <a:rPr lang="sl-SI" sz="3335"/>
              <a:t>Psihoterapija (z osebo se čim več pogovarjamo, je ne puščamo samo) </a:t>
            </a:r>
            <a:endParaRPr sz="3335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99970"/>
              <a:buChar char="•"/>
            </a:pPr>
            <a:r>
              <a:rPr lang="sl-SI" sz="3335"/>
              <a:t>Zdravila</a:t>
            </a:r>
            <a:endParaRPr sz="3335"/>
          </a:p>
          <a:p>
            <a:pPr indent="-122746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335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Kaj so mediji?</a:t>
            </a:r>
            <a:endParaRPr/>
          </a:p>
        </p:txBody>
      </p:sp>
      <p:sp>
        <p:nvSpPr>
          <p:cNvPr id="277" name="Google Shape;277;p3"/>
          <p:cNvSpPr txBox="1"/>
          <p:nvPr>
            <p:ph idx="1" type="body"/>
          </p:nvPr>
        </p:nvSpPr>
        <p:spPr>
          <a:xfrm>
            <a:off x="838200" y="1825625"/>
            <a:ext cx="5722620" cy="4351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/>
              <a:t>glavni vir informacij, da nam mediji predstavljajo in razlagajo dogodke, ki jih sami običajno ne doživimo</a:t>
            </a:r>
            <a:endParaRPr/>
          </a:p>
        </p:txBody>
      </p:sp>
      <p:pic>
        <p:nvPicPr>
          <p:cNvPr id="278" name="Google Shape;27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920000">
            <a:off x="6027738" y="1241743"/>
            <a:ext cx="3305175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440000">
            <a:off x="633730" y="4247515"/>
            <a:ext cx="1926590" cy="2247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73365" y="3546475"/>
            <a:ext cx="3681730" cy="2528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95980" y="3952875"/>
            <a:ext cx="3883660" cy="2905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Komunikacija</a:t>
            </a:r>
            <a:endParaRPr/>
          </a:p>
        </p:txBody>
      </p:sp>
      <p:sp>
        <p:nvSpPr>
          <p:cNvPr id="288" name="Google Shape;288;p4"/>
          <p:cNvSpPr txBox="1"/>
          <p:nvPr>
            <p:ph idx="1" type="body"/>
          </p:nvPr>
        </p:nvSpPr>
        <p:spPr>
          <a:xfrm>
            <a:off x="839789" y="1681163"/>
            <a:ext cx="3198812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l-SI"/>
              <a:t>Cilji komunikacije</a:t>
            </a:r>
            <a:endParaRPr/>
          </a:p>
        </p:txBody>
      </p:sp>
      <p:sp>
        <p:nvSpPr>
          <p:cNvPr id="289" name="Google Shape;289;p4"/>
          <p:cNvSpPr txBox="1"/>
          <p:nvPr>
            <p:ph idx="3" type="body"/>
          </p:nvPr>
        </p:nvSpPr>
        <p:spPr>
          <a:xfrm>
            <a:off x="4495800" y="1681163"/>
            <a:ext cx="3200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l-SI"/>
              <a:t>Vrste javnosti</a:t>
            </a:r>
            <a:endParaRPr/>
          </a:p>
        </p:txBody>
      </p:sp>
      <p:sp>
        <p:nvSpPr>
          <p:cNvPr id="290" name="Google Shape;290;p4"/>
          <p:cNvSpPr txBox="1"/>
          <p:nvPr>
            <p:ph idx="5" type="body"/>
          </p:nvPr>
        </p:nvSpPr>
        <p:spPr>
          <a:xfrm>
            <a:off x="7859949" y="1681163"/>
            <a:ext cx="378889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l-SI"/>
              <a:t>Vrste dogodkov</a:t>
            </a:r>
            <a:endParaRPr/>
          </a:p>
        </p:txBody>
      </p:sp>
      <p:sp>
        <p:nvSpPr>
          <p:cNvPr id="291" name="Google Shape;291;p4"/>
          <p:cNvSpPr txBox="1"/>
          <p:nvPr>
            <p:ph idx="2" type="body"/>
          </p:nvPr>
        </p:nvSpPr>
        <p:spPr>
          <a:xfrm>
            <a:off x="839789" y="2505075"/>
            <a:ext cx="3198812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/>
              <a:t>Informiranje</a:t>
            </a:r>
            <a:endParaRPr sz="2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/>
              <a:t>Prepričevanje</a:t>
            </a:r>
            <a:endParaRPr sz="2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/>
              <a:t>Prepoznavnost</a:t>
            </a:r>
            <a:endParaRPr sz="2400"/>
          </a:p>
        </p:txBody>
      </p:sp>
      <p:sp>
        <p:nvSpPr>
          <p:cNvPr id="292" name="Google Shape;292;p4"/>
          <p:cNvSpPr txBox="1"/>
          <p:nvPr>
            <p:ph idx="4" type="body"/>
          </p:nvPr>
        </p:nvSpPr>
        <p:spPr>
          <a:xfrm>
            <a:off x="4495800" y="2505075"/>
            <a:ext cx="320040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/>
              <a:t>Splošna javnost</a:t>
            </a:r>
            <a:endParaRPr sz="2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/>
              <a:t>Ranljive skupine</a:t>
            </a:r>
            <a:endParaRPr sz="2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/>
              <a:t>Strokovna javnost</a:t>
            </a:r>
            <a:endParaRPr sz="2400"/>
          </a:p>
        </p:txBody>
      </p:sp>
      <p:sp>
        <p:nvSpPr>
          <p:cNvPr id="293" name="Google Shape;293;p4"/>
          <p:cNvSpPr txBox="1"/>
          <p:nvPr>
            <p:ph idx="6" type="body"/>
          </p:nvPr>
        </p:nvSpPr>
        <p:spPr>
          <a:xfrm>
            <a:off x="7859949" y="2505075"/>
            <a:ext cx="378889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/>
              <a:t>Dogodki, ki predstavljajo delovanje gasilske organizacije</a:t>
            </a:r>
            <a:endParaRPr sz="2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/>
              <a:t>Dogodki, ki so zaznamovali javnost</a:t>
            </a:r>
            <a:endParaRPr sz="2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/>
              <a:t>Pojasnjevanje odločitev</a:t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Odgovorne osebe</a:t>
            </a:r>
            <a:endParaRPr/>
          </a:p>
        </p:txBody>
      </p:sp>
      <p:sp>
        <p:nvSpPr>
          <p:cNvPr id="299" name="Google Shape;299;p5"/>
          <p:cNvSpPr txBox="1"/>
          <p:nvPr>
            <p:ph idx="1" type="body"/>
          </p:nvPr>
        </p:nvSpPr>
        <p:spPr>
          <a:xfrm>
            <a:off x="838200" y="1825625"/>
            <a:ext cx="5181600" cy="466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Uradni predstavnik gasilske organizacije (navadno predsednik, tudi poveljnik ali druga oseba, odgovorna za stike z javnostmi)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/>
              <a:t>Vodja intervencije ali medijski predstavnik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sl-SI"/>
              <a:t>Gasilci brez pooblastila vodje intervencije, uradnega predstavnika ne smemo dajati izjav, pošiljati slik, fotografij, posnetkov intervencij.</a:t>
            </a:r>
            <a:endParaRPr b="1"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sl-SI"/>
              <a:t>To velja tudi za vaje in prireditve.</a:t>
            </a:r>
            <a:endParaRPr b="1"/>
          </a:p>
        </p:txBody>
      </p:sp>
      <p:pic>
        <p:nvPicPr>
          <p:cNvPr id="300" name="Google Shape;300;p5"/>
          <p:cNvPicPr preferRelativeResize="0"/>
          <p:nvPr/>
        </p:nvPicPr>
        <p:blipFill rotWithShape="1">
          <a:blip r:embed="rId3">
            <a:alphaModFix/>
          </a:blip>
          <a:srcRect b="0" l="50084" r="0" t="0"/>
          <a:stretch/>
        </p:blipFill>
        <p:spPr>
          <a:xfrm>
            <a:off x="5915027" y="1825625"/>
            <a:ext cx="2933697" cy="29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5"/>
          <p:cNvPicPr preferRelativeResize="0"/>
          <p:nvPr/>
        </p:nvPicPr>
        <p:blipFill rotWithShape="1">
          <a:blip r:embed="rId4">
            <a:alphaModFix/>
          </a:blip>
          <a:srcRect b="0" l="625" r="49459" t="0"/>
          <a:stretch/>
        </p:blipFill>
        <p:spPr>
          <a:xfrm>
            <a:off x="9071251" y="3222371"/>
            <a:ext cx="2933699" cy="29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5"/>
          <p:cNvPicPr preferRelativeResize="0"/>
          <p:nvPr/>
        </p:nvPicPr>
        <p:blipFill rotWithShape="1">
          <a:blip r:embed="rId4">
            <a:alphaModFix/>
          </a:blip>
          <a:srcRect b="0" l="50084" r="0" t="0"/>
          <a:stretch/>
        </p:blipFill>
        <p:spPr>
          <a:xfrm>
            <a:off x="7888425" y="3554244"/>
            <a:ext cx="2933699" cy="2938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6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Klasični mediji </a:t>
            </a:r>
            <a:r>
              <a:rPr lang="sl-SI" sz="2400"/>
              <a:t>(TRADICIONALNI)</a:t>
            </a:r>
            <a:endParaRPr sz="2400"/>
          </a:p>
        </p:txBody>
      </p:sp>
      <p:pic>
        <p:nvPicPr>
          <p:cNvPr descr="Slika, ki vsebuje besede oblačila, besedilo, obleka, vozilo&#10;&#10;Vsebina, ustvarjena z UI, morda ni pravilna." id="308" name="Google Shape;308;p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3212" y="1729983"/>
            <a:ext cx="4586869" cy="256529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lika, ki vsebuje besede oblačila, oseba, gasilec, reševalna služba&#10;&#10;Vsebina, ustvarjena z UI, morda ni pravilna." id="309" name="Google Shape;309;p6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6936" y="4491755"/>
            <a:ext cx="3257550" cy="182014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lika, ki vsebuje besede besedilo, posnetek zaslona, nebo, reklamni pano&#10;&#10;Vsebina, ustvarjena z UI, morda ni pravilna." id="310" name="Google Shape;310;p6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413375" y="1520825"/>
            <a:ext cx="2699385" cy="269621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lika, ki vsebuje besede besedilo, časopis, človeški obraz, novice&#10;&#10;Vsebina, ustvarjena z UI, morda ni pravilna." id="311" name="Google Shape;311;p6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401174" y="1729983"/>
            <a:ext cx="3225395" cy="500099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12" name="Google Shape;312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364990" y="4422775"/>
            <a:ext cx="2987040" cy="2103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Temeljne prvine komunikacije z mediji</a:t>
            </a:r>
            <a:endParaRPr/>
          </a:p>
        </p:txBody>
      </p:sp>
      <p:sp>
        <p:nvSpPr>
          <p:cNvPr id="318" name="Google Shape;318;p7"/>
          <p:cNvSpPr txBox="1"/>
          <p:nvPr>
            <p:ph idx="1" type="body"/>
          </p:nvPr>
        </p:nvSpPr>
        <p:spPr>
          <a:xfrm>
            <a:off x="838200" y="1825624"/>
            <a:ext cx="10515600" cy="45152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 lnSpcReduction="10000"/>
          </a:bodyPr>
          <a:lstStyle/>
          <a:p>
            <a:pPr indent="-514350" lvl="0" marL="51435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b="1" lang="sl-SI"/>
              <a:t>Jasnost in doslednost</a:t>
            </a:r>
            <a:endParaRPr b="1"/>
          </a:p>
          <a:p>
            <a:pPr indent="-228600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220"/>
              <a:t>Sporočilo mora biti razumljivo, jedrnato in brez dvoumnosti. </a:t>
            </a:r>
            <a:endParaRPr sz="2220"/>
          </a:p>
          <a:p>
            <a:pPr indent="-228600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220"/>
              <a:t>Pomembna je usklajenost med vsemi predstavniki organizacije, da se izognemo nasprotujočim informacijam.</a:t>
            </a:r>
            <a:endParaRPr sz="2220"/>
          </a:p>
          <a:p>
            <a:pPr indent="-514350" lvl="0" marL="51435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b="1" lang="sl-SI"/>
              <a:t>Pravočasnost</a:t>
            </a:r>
            <a:endParaRPr b="1"/>
          </a:p>
          <a:p>
            <a:pPr indent="-228600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220"/>
              <a:t>Zamude zmanjšujejo verodostojnost in povečujejo možnost napačnih interpretacij.</a:t>
            </a:r>
            <a:endParaRPr sz="2220"/>
          </a:p>
          <a:p>
            <a:pPr indent="-514350" lvl="0" marL="51435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b="1" lang="sl-SI"/>
              <a:t>Verodostojnost in transparentnost</a:t>
            </a:r>
            <a:endParaRPr b="1"/>
          </a:p>
          <a:p>
            <a:pPr indent="-228600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220"/>
              <a:t>Mediji pričakujejo preverljive informacije.</a:t>
            </a:r>
            <a:endParaRPr sz="2220"/>
          </a:p>
          <a:p>
            <a:pPr indent="-228600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220"/>
              <a:t>Odprtost pri posredovanju podatkov krepi zaupanje in zmanjšuje tveganje za negativno poročanje.</a:t>
            </a:r>
            <a:endParaRPr sz="2220"/>
          </a:p>
          <a:p>
            <a:pPr indent="-101727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22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8"/>
          <p:cNvSpPr txBox="1"/>
          <p:nvPr>
            <p:ph idx="1" type="body"/>
          </p:nvPr>
        </p:nvSpPr>
        <p:spPr>
          <a:xfrm>
            <a:off x="838200" y="405130"/>
            <a:ext cx="8271510" cy="5772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-4572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 startAt="4"/>
            </a:pPr>
            <a:r>
              <a:rPr b="1" lang="sl-SI" sz="2800"/>
              <a:t>Prilagajanje mediju in novinarju</a:t>
            </a:r>
            <a:endParaRPr b="1" sz="2800"/>
          </a:p>
          <a:p>
            <a:pPr indent="-228600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220"/>
              <a:t>Različni mediji (TV, radio, splet, tisk) zahtevajo različne pristope.</a:t>
            </a:r>
            <a:endParaRPr sz="2220"/>
          </a:p>
          <a:p>
            <a:pPr indent="-228600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220"/>
              <a:t>Razumevanje novinarjevega sloga in potreb omogoča boljše sodelovanje.</a:t>
            </a:r>
            <a:endParaRPr sz="2220"/>
          </a:p>
          <a:p>
            <a:pPr indent="-4572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 startAt="4"/>
            </a:pPr>
            <a:r>
              <a:rPr b="1" lang="sl-SI" sz="2800"/>
              <a:t>Strateško upravljanje informacij</a:t>
            </a:r>
            <a:endParaRPr b="1" sz="2800"/>
          </a:p>
          <a:p>
            <a:pPr indent="-228600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220"/>
              <a:t>Pomembno je vedeti, katere informacije so primerne za javnost in kdaj jih objaviti.</a:t>
            </a:r>
            <a:endParaRPr sz="2220"/>
          </a:p>
          <a:p>
            <a:pPr indent="-228600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220"/>
              <a:t>Tiskovni predstavnik ali tiskovni urad pogosto skrbi za ton sporočila – kdaj biti bolj odločen, kdaj zadržan.</a:t>
            </a:r>
            <a:endParaRPr b="1" sz="2220"/>
          </a:p>
          <a:p>
            <a:pPr indent="-4572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 startAt="4"/>
            </a:pPr>
            <a:r>
              <a:rPr b="1" lang="sl-SI" sz="2800"/>
              <a:t>Gradnja dolgoročnih odnosov</a:t>
            </a:r>
            <a:endParaRPr b="1" sz="2800"/>
          </a:p>
          <a:p>
            <a:pPr indent="-228600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2220"/>
              <a:t>Dobri odnosi povečajo možnost korektnega in uravnoteženega poročanja.</a:t>
            </a:r>
            <a:endParaRPr sz="2220"/>
          </a:p>
          <a:p>
            <a:pPr indent="-101727" lvl="1" marL="68580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22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9"/>
          <p:cNvSpPr txBox="1"/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</a:pPr>
            <a:r>
              <a:rPr lang="sl-SI"/>
              <a:t>Družbena omrežja </a:t>
            </a:r>
            <a:r>
              <a:rPr lang="sl-SI" sz="2220"/>
              <a:t>(NOVI MEDIJI)</a:t>
            </a:r>
            <a:endParaRPr sz="2220"/>
          </a:p>
        </p:txBody>
      </p:sp>
      <p:pic>
        <p:nvPicPr>
          <p:cNvPr descr="Slika, ki vsebuje besede besedilo, vozilo, kopensko vozilo, prevoz&#10;&#10;Vsebina, ustvarjena z UI, morda ni pravilna." id="329" name="Google Shape;32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9517" y="2055311"/>
            <a:ext cx="3318537" cy="42003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lika, ki vsebuje besede besedilo, vozilo, kopensko vozilo, gasilec&#10;&#10;Vsebina, ustvarjena z UI, morda ni pravilna." id="330" name="Google Shape;33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36512" y="1690688"/>
            <a:ext cx="3141721" cy="49296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lika, ki vsebuje besede besedilo, človeški obraz, čelada, posnetek zaslona&#10;&#10;Vsebina, ustvarjena z UI, morda ni pravilna." id="331" name="Google Shape;331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7081" y="1493267"/>
            <a:ext cx="3010404" cy="53244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Vsebina">
  <a:themeElements>
    <a:clrScheme name="Pisarna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aslovi">
  <a:themeElements>
    <a:clrScheme name="Pisarna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ova tema">
  <a:themeElements>
    <a:clrScheme name="Pisarna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Vsebina">
  <a:themeElements>
    <a:clrScheme name="Pisarna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2025-10-18T17:41:00Z</dcterms:created>
  <dc:creator>Peter Gladek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5902A625CE224307BA198A79EBC64DAF_13</vt:lpwstr>
  </property>
  <property fmtid="{D5CDD505-2E9C-101B-9397-08002B2CF9AE}" pid="3" name="KSOProductBuildVer">
    <vt:lpwstr>1033-12.2.0.22222</vt:lpwstr>
  </property>
</Properties>
</file>