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1" roundtripDataSignature="AMtx7minYozNM3Z8XjIn54G05LtlMg0gr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21"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sl-SI"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 predmeta" type="title">
  <p:cSld name="TITLE">
    <p:spTree>
      <p:nvGrpSpPr>
        <p:cNvPr id="18" name="Shape 18"/>
        <p:cNvGrpSpPr/>
        <p:nvPr/>
      </p:nvGrpSpPr>
      <p:grpSpPr>
        <a:xfrm>
          <a:off x="0" y="0"/>
          <a:ext cx="0" cy="0"/>
          <a:chOff x="0" y="0"/>
          <a:chExt cx="0" cy="0"/>
        </a:xfrm>
      </p:grpSpPr>
      <p:sp>
        <p:nvSpPr>
          <p:cNvPr id="19" name="Google Shape;19;p17"/>
          <p:cNvSpPr txBox="1"/>
          <p:nvPr>
            <p:ph type="ctrTitle"/>
          </p:nvPr>
        </p:nvSpPr>
        <p:spPr>
          <a:xfrm>
            <a:off x="838200" y="2074863"/>
            <a:ext cx="7049494"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Georgia"/>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17"/>
          <p:cNvSpPr txBox="1"/>
          <p:nvPr>
            <p:ph idx="1" type="subTitle"/>
          </p:nvPr>
        </p:nvSpPr>
        <p:spPr>
          <a:xfrm>
            <a:off x="838200" y="4554538"/>
            <a:ext cx="7049494" cy="13636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 name="Google Shape;21;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 in slika" type="picTx">
  <p:cSld name="PICTURE_WITH_CAPTION_TEXT">
    <p:spTree>
      <p:nvGrpSpPr>
        <p:cNvPr id="75" name="Shape 75"/>
        <p:cNvGrpSpPr/>
        <p:nvPr/>
      </p:nvGrpSpPr>
      <p:grpSpPr>
        <a:xfrm>
          <a:off x="0" y="0"/>
          <a:ext cx="0" cy="0"/>
          <a:chOff x="0" y="0"/>
          <a:chExt cx="0" cy="0"/>
        </a:xfrm>
      </p:grpSpPr>
      <p:sp>
        <p:nvSpPr>
          <p:cNvPr id="76" name="Google Shape;76;p3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Georgia"/>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7" name="Google Shape;77;p38"/>
          <p:cNvSpPr/>
          <p:nvPr>
            <p:ph idx="2" type="pic"/>
          </p:nvPr>
        </p:nvSpPr>
        <p:spPr>
          <a:xfrm>
            <a:off x="5183188" y="987425"/>
            <a:ext cx="6172200" cy="4873625"/>
          </a:xfrm>
          <a:prstGeom prst="rect">
            <a:avLst/>
          </a:prstGeom>
          <a:noFill/>
          <a:ln>
            <a:noFill/>
          </a:ln>
        </p:spPr>
      </p:sp>
      <p:sp>
        <p:nvSpPr>
          <p:cNvPr id="78" name="Google Shape;78;p3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9" name="Google Shape;79;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 in vsebina" type="obj">
  <p:cSld name="OBJECT">
    <p:spTree>
      <p:nvGrpSpPr>
        <p:cNvPr id="90" name="Shape 90"/>
        <p:cNvGrpSpPr/>
        <p:nvPr/>
      </p:nvGrpSpPr>
      <p:grpSpPr>
        <a:xfrm>
          <a:off x="0" y="0"/>
          <a:ext cx="0" cy="0"/>
          <a:chOff x="0" y="0"/>
          <a:chExt cx="0" cy="0"/>
        </a:xfrm>
      </p:grpSpPr>
      <p:sp>
        <p:nvSpPr>
          <p:cNvPr id="91" name="Google Shape;91;p20"/>
          <p:cNvSpPr txBox="1"/>
          <p:nvPr>
            <p:ph type="title"/>
          </p:nvPr>
        </p:nvSpPr>
        <p:spPr>
          <a:xfrm>
            <a:off x="838200" y="365125"/>
            <a:ext cx="8761675"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2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imerjava treh">
  <p:cSld name="Primerjava treh">
    <p:spTree>
      <p:nvGrpSpPr>
        <p:cNvPr id="96" name="Shape 96"/>
        <p:cNvGrpSpPr/>
        <p:nvPr/>
      </p:nvGrpSpPr>
      <p:grpSpPr>
        <a:xfrm>
          <a:off x="0" y="0"/>
          <a:ext cx="0" cy="0"/>
          <a:chOff x="0" y="0"/>
          <a:chExt cx="0" cy="0"/>
        </a:xfrm>
      </p:grpSpPr>
      <p:sp>
        <p:nvSpPr>
          <p:cNvPr id="97" name="Google Shape;97;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21"/>
          <p:cNvSpPr txBox="1"/>
          <p:nvPr>
            <p:ph idx="1" type="body"/>
          </p:nvPr>
        </p:nvSpPr>
        <p:spPr>
          <a:xfrm>
            <a:off x="839789" y="1681163"/>
            <a:ext cx="3198812"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99" name="Google Shape;99;p21"/>
          <p:cNvSpPr txBox="1"/>
          <p:nvPr>
            <p:ph idx="2" type="body"/>
          </p:nvPr>
        </p:nvSpPr>
        <p:spPr>
          <a:xfrm>
            <a:off x="839789" y="2505075"/>
            <a:ext cx="3198812"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 name="Google Shape;100;p21"/>
          <p:cNvSpPr txBox="1"/>
          <p:nvPr>
            <p:ph idx="3" type="body"/>
          </p:nvPr>
        </p:nvSpPr>
        <p:spPr>
          <a:xfrm>
            <a:off x="4495800" y="1681163"/>
            <a:ext cx="320040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1" name="Google Shape;101;p21"/>
          <p:cNvSpPr txBox="1"/>
          <p:nvPr>
            <p:ph idx="4" type="body"/>
          </p:nvPr>
        </p:nvSpPr>
        <p:spPr>
          <a:xfrm>
            <a:off x="4495800" y="2505075"/>
            <a:ext cx="320040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 name="Google Shape;102;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l-SI"/>
              <a:t>‹#›</a:t>
            </a:fld>
            <a:endParaRPr/>
          </a:p>
        </p:txBody>
      </p:sp>
      <p:sp>
        <p:nvSpPr>
          <p:cNvPr id="105" name="Google Shape;105;p21"/>
          <p:cNvSpPr txBox="1"/>
          <p:nvPr>
            <p:ph idx="5" type="body"/>
          </p:nvPr>
        </p:nvSpPr>
        <p:spPr>
          <a:xfrm>
            <a:off x="8153400" y="1681163"/>
            <a:ext cx="32019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6" name="Google Shape;106;p21"/>
          <p:cNvSpPr txBox="1"/>
          <p:nvPr>
            <p:ph idx="6" type="body"/>
          </p:nvPr>
        </p:nvSpPr>
        <p:spPr>
          <a:xfrm>
            <a:off x="8153400" y="2505075"/>
            <a:ext cx="32019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ve vsebini" type="twoObj">
  <p:cSld name="TWO_OBJECTS">
    <p:spTree>
      <p:nvGrpSpPr>
        <p:cNvPr id="107" name="Shape 107"/>
        <p:cNvGrpSpPr/>
        <p:nvPr/>
      </p:nvGrpSpPr>
      <p:grpSpPr>
        <a:xfrm>
          <a:off x="0" y="0"/>
          <a:ext cx="0" cy="0"/>
          <a:chOff x="0" y="0"/>
          <a:chExt cx="0" cy="0"/>
        </a:xfrm>
      </p:grpSpPr>
      <p:sp>
        <p:nvSpPr>
          <p:cNvPr id="108" name="Google Shape;108;p22"/>
          <p:cNvSpPr txBox="1"/>
          <p:nvPr>
            <p:ph type="title"/>
          </p:nvPr>
        </p:nvSpPr>
        <p:spPr>
          <a:xfrm>
            <a:off x="838200" y="365125"/>
            <a:ext cx="8761675"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 name="Google Shape;109;p2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 name="Google Shape;110;p2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 name="Google Shape;111;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imerjava" type="twoTxTwoObj">
  <p:cSld name="TWO_OBJECTS_WITH_TEXT">
    <p:spTree>
      <p:nvGrpSpPr>
        <p:cNvPr id="114" name="Shape 114"/>
        <p:cNvGrpSpPr/>
        <p:nvPr/>
      </p:nvGrpSpPr>
      <p:grpSpPr>
        <a:xfrm>
          <a:off x="0" y="0"/>
          <a:ext cx="0" cy="0"/>
          <a:chOff x="0" y="0"/>
          <a:chExt cx="0" cy="0"/>
        </a:xfrm>
      </p:grpSpPr>
      <p:sp>
        <p:nvSpPr>
          <p:cNvPr id="115" name="Google Shape;115;p2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7" name="Google Shape;117;p2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9" name="Google Shape;119;p2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 name="Google Shape;120;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ni diapozitiv" type="title">
  <p:cSld name="TITLE">
    <p:spTree>
      <p:nvGrpSpPr>
        <p:cNvPr id="123" name="Shape 123"/>
        <p:cNvGrpSpPr/>
        <p:nvPr/>
      </p:nvGrpSpPr>
      <p:grpSpPr>
        <a:xfrm>
          <a:off x="0" y="0"/>
          <a:ext cx="0" cy="0"/>
          <a:chOff x="0" y="0"/>
          <a:chExt cx="0" cy="0"/>
        </a:xfrm>
      </p:grpSpPr>
      <p:sp>
        <p:nvSpPr>
          <p:cNvPr id="124" name="Google Shape;124;p24"/>
          <p:cNvSpPr txBox="1"/>
          <p:nvPr>
            <p:ph type="ctrTitle"/>
          </p:nvPr>
        </p:nvSpPr>
        <p:spPr>
          <a:xfrm>
            <a:off x="1524000" y="1694856"/>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Georgia"/>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 name="Google Shape;125;p24"/>
          <p:cNvSpPr txBox="1"/>
          <p:nvPr>
            <p:ph idx="1" type="subTitle"/>
          </p:nvPr>
        </p:nvSpPr>
        <p:spPr>
          <a:xfrm>
            <a:off x="1524000" y="4174531"/>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26" name="Google Shape;126;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lava odseka" type="secHead">
  <p:cSld name="SECTION_HEADER">
    <p:spTree>
      <p:nvGrpSpPr>
        <p:cNvPr id="129" name="Shape 129"/>
        <p:cNvGrpSpPr/>
        <p:nvPr/>
      </p:nvGrpSpPr>
      <p:grpSpPr>
        <a:xfrm>
          <a:off x="0" y="0"/>
          <a:ext cx="0" cy="0"/>
          <a:chOff x="0" y="0"/>
          <a:chExt cx="0" cy="0"/>
        </a:xfrm>
      </p:grpSpPr>
      <p:sp>
        <p:nvSpPr>
          <p:cNvPr id="130" name="Google Shape;130;p2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Georgia"/>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1" name="Google Shape;131;p2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132" name="Google Shape;132;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o naslov" type="titleOnly">
  <p:cSld name="TITLE_ONLY">
    <p:spTree>
      <p:nvGrpSpPr>
        <p:cNvPr id="135" name="Shape 135"/>
        <p:cNvGrpSpPr/>
        <p:nvPr/>
      </p:nvGrpSpPr>
      <p:grpSpPr>
        <a:xfrm>
          <a:off x="0" y="0"/>
          <a:ext cx="0" cy="0"/>
          <a:chOff x="0" y="0"/>
          <a:chExt cx="0" cy="0"/>
        </a:xfrm>
      </p:grpSpPr>
      <p:sp>
        <p:nvSpPr>
          <p:cNvPr id="136" name="Google Shape;136;p26"/>
          <p:cNvSpPr txBox="1"/>
          <p:nvPr>
            <p:ph type="title"/>
          </p:nvPr>
        </p:nvSpPr>
        <p:spPr>
          <a:xfrm>
            <a:off x="838200" y="365125"/>
            <a:ext cx="8761675"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7" name="Google Shape;137;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zen" type="blank">
  <p:cSld name="BLANK">
    <p:spTree>
      <p:nvGrpSpPr>
        <p:cNvPr id="140" name="Shape 140"/>
        <p:cNvGrpSpPr/>
        <p:nvPr/>
      </p:nvGrpSpPr>
      <p:grpSpPr>
        <a:xfrm>
          <a:off x="0" y="0"/>
          <a:ext cx="0" cy="0"/>
          <a:chOff x="0" y="0"/>
          <a:chExt cx="0" cy="0"/>
        </a:xfrm>
      </p:grpSpPr>
      <p:sp>
        <p:nvSpPr>
          <p:cNvPr id="141" name="Google Shape;141;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sebina z naslovom" type="objTx">
  <p:cSld name="OBJECT_WITH_CAPTION_TEXT">
    <p:spTree>
      <p:nvGrpSpPr>
        <p:cNvPr id="144" name="Shape 144"/>
        <p:cNvGrpSpPr/>
        <p:nvPr/>
      </p:nvGrpSpPr>
      <p:grpSpPr>
        <a:xfrm>
          <a:off x="0" y="0"/>
          <a:ext cx="0" cy="0"/>
          <a:chOff x="0" y="0"/>
          <a:chExt cx="0" cy="0"/>
        </a:xfrm>
      </p:grpSpPr>
      <p:sp>
        <p:nvSpPr>
          <p:cNvPr id="145" name="Google Shape;145;p2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Georgia"/>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 name="Google Shape;146;p2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47" name="Google Shape;147;p2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8" name="Google Shape;148;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 poglavja">
  <p:cSld name="Naslov poglavja">
    <p:spTree>
      <p:nvGrpSpPr>
        <p:cNvPr id="24" name="Shape 24"/>
        <p:cNvGrpSpPr/>
        <p:nvPr/>
      </p:nvGrpSpPr>
      <p:grpSpPr>
        <a:xfrm>
          <a:off x="0" y="0"/>
          <a:ext cx="0" cy="0"/>
          <a:chOff x="0" y="0"/>
          <a:chExt cx="0" cy="0"/>
        </a:xfrm>
      </p:grpSpPr>
      <p:sp>
        <p:nvSpPr>
          <p:cNvPr id="25" name="Google Shape;25;p18"/>
          <p:cNvSpPr txBox="1"/>
          <p:nvPr>
            <p:ph type="title"/>
          </p:nvPr>
        </p:nvSpPr>
        <p:spPr>
          <a:xfrm>
            <a:off x="1854200" y="2811859"/>
            <a:ext cx="6299200" cy="184388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l-SI"/>
              <a:t>‹#›</a:t>
            </a:fld>
            <a:endParaRPr/>
          </a:p>
        </p:txBody>
      </p:sp>
      <p:cxnSp>
        <p:nvCxnSpPr>
          <p:cNvPr id="29" name="Google Shape;29;p18"/>
          <p:cNvCxnSpPr/>
          <p:nvPr/>
        </p:nvCxnSpPr>
        <p:spPr>
          <a:xfrm>
            <a:off x="1600200" y="2697480"/>
            <a:ext cx="0" cy="2072640"/>
          </a:xfrm>
          <a:prstGeom prst="straightConnector1">
            <a:avLst/>
          </a:prstGeom>
          <a:noFill/>
          <a:ln cap="flat" cmpd="sng" w="19050">
            <a:solidFill>
              <a:srgbClr val="B74826"/>
            </a:solidFill>
            <a:prstDash val="solid"/>
            <a:miter lim="8000"/>
            <a:headEnd len="sm" w="sm" type="none"/>
            <a:tailEnd len="sm" w="sm" type="none"/>
          </a:ln>
        </p:spPr>
      </p:cxnSp>
      <p:sp>
        <p:nvSpPr>
          <p:cNvPr id="30" name="Google Shape;30;p18"/>
          <p:cNvSpPr txBox="1"/>
          <p:nvPr>
            <p:ph idx="1" type="body"/>
          </p:nvPr>
        </p:nvSpPr>
        <p:spPr>
          <a:xfrm>
            <a:off x="151765" y="2811859"/>
            <a:ext cx="1250314" cy="1843882"/>
          </a:xfrm>
          <a:prstGeom prst="rect">
            <a:avLst/>
          </a:prstGeom>
          <a:no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4400"/>
              <a:buNone/>
              <a:defRPr sz="4400">
                <a:latin typeface="Georgia"/>
                <a:ea typeface="Georgia"/>
                <a:cs typeface="Georgia"/>
                <a:sym typeface="Georgia"/>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 in slika" type="picTx">
  <p:cSld name="PICTURE_WITH_CAPTION_TEXT">
    <p:spTree>
      <p:nvGrpSpPr>
        <p:cNvPr id="151" name="Shape 151"/>
        <p:cNvGrpSpPr/>
        <p:nvPr/>
      </p:nvGrpSpPr>
      <p:grpSpPr>
        <a:xfrm>
          <a:off x="0" y="0"/>
          <a:ext cx="0" cy="0"/>
          <a:chOff x="0" y="0"/>
          <a:chExt cx="0" cy="0"/>
        </a:xfrm>
      </p:grpSpPr>
      <p:sp>
        <p:nvSpPr>
          <p:cNvPr id="152" name="Google Shape;152;p2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Georgia"/>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3" name="Google Shape;153;p29"/>
          <p:cNvSpPr/>
          <p:nvPr>
            <p:ph idx="2" type="pic"/>
          </p:nvPr>
        </p:nvSpPr>
        <p:spPr>
          <a:xfrm>
            <a:off x="5183188" y="987425"/>
            <a:ext cx="6172200" cy="4873625"/>
          </a:xfrm>
          <a:prstGeom prst="rect">
            <a:avLst/>
          </a:prstGeom>
          <a:noFill/>
          <a:ln>
            <a:noFill/>
          </a:ln>
        </p:spPr>
      </p:sp>
      <p:sp>
        <p:nvSpPr>
          <p:cNvPr id="154" name="Google Shape;154;p2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5" name="Google Shape;155;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 name="Google Shape;156;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type="tx">
  <p:cSld name="TITLE_AND_BODY">
    <p:spTree>
      <p:nvGrpSpPr>
        <p:cNvPr id="158" name="Shape 158"/>
        <p:cNvGrpSpPr/>
        <p:nvPr/>
      </p:nvGrpSpPr>
      <p:grpSpPr>
        <a:xfrm>
          <a:off x="0" y="0"/>
          <a:ext cx="0" cy="0"/>
          <a:chOff x="0" y="0"/>
          <a:chExt cx="0" cy="0"/>
        </a:xfrm>
      </p:grpSpPr>
      <p:sp>
        <p:nvSpPr>
          <p:cNvPr id="159" name="Google Shape;159;p30"/>
          <p:cNvSpPr txBox="1"/>
          <p:nvPr>
            <p:ph type="title"/>
          </p:nvPr>
        </p:nvSpPr>
        <p:spPr>
          <a:xfrm>
            <a:off x="838200" y="365125"/>
            <a:ext cx="8761675"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 name="Google Shape;160;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 name="Google Shape;161;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 name="Google Shape;162;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3" name="Google Shape;163;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 in vsebina" type="obj">
  <p:cSld name="OBJECT">
    <p:spTree>
      <p:nvGrpSpPr>
        <p:cNvPr id="31" name="Shape 31"/>
        <p:cNvGrpSpPr/>
        <p:nvPr/>
      </p:nvGrpSpPr>
      <p:grpSpPr>
        <a:xfrm>
          <a:off x="0" y="0"/>
          <a:ext cx="0" cy="0"/>
          <a:chOff x="0" y="0"/>
          <a:chExt cx="0" cy="0"/>
        </a:xfrm>
      </p:grpSpPr>
      <p:sp>
        <p:nvSpPr>
          <p:cNvPr id="32" name="Google Shape;32;p31"/>
          <p:cNvSpPr txBox="1"/>
          <p:nvPr>
            <p:ph type="title"/>
          </p:nvPr>
        </p:nvSpPr>
        <p:spPr>
          <a:xfrm>
            <a:off x="3263900" y="365125"/>
            <a:ext cx="80899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lava odseka" type="secHead">
  <p:cSld name="SECTION_HEADER">
    <p:spTree>
      <p:nvGrpSpPr>
        <p:cNvPr id="37" name="Shape 37"/>
        <p:cNvGrpSpPr/>
        <p:nvPr/>
      </p:nvGrpSpPr>
      <p:grpSpPr>
        <a:xfrm>
          <a:off x="0" y="0"/>
          <a:ext cx="0" cy="0"/>
          <a:chOff x="0" y="0"/>
          <a:chExt cx="0" cy="0"/>
        </a:xfrm>
      </p:grpSpPr>
      <p:sp>
        <p:nvSpPr>
          <p:cNvPr id="38" name="Google Shape;38;p3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Georgia"/>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3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40" name="Google Shape;40;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ve vsebini" type="twoObj">
  <p:cSld name="TWO_OBJECTS">
    <p:spTree>
      <p:nvGrpSpPr>
        <p:cNvPr id="43" name="Shape 43"/>
        <p:cNvGrpSpPr/>
        <p:nvPr/>
      </p:nvGrpSpPr>
      <p:grpSpPr>
        <a:xfrm>
          <a:off x="0" y="0"/>
          <a:ext cx="0" cy="0"/>
          <a:chOff x="0" y="0"/>
          <a:chExt cx="0" cy="0"/>
        </a:xfrm>
      </p:grpSpPr>
      <p:sp>
        <p:nvSpPr>
          <p:cNvPr id="44" name="Google Shape;44;p33"/>
          <p:cNvSpPr txBox="1"/>
          <p:nvPr>
            <p:ph type="title"/>
          </p:nvPr>
        </p:nvSpPr>
        <p:spPr>
          <a:xfrm>
            <a:off x="3263900" y="365125"/>
            <a:ext cx="80899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3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3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imerjava" type="twoTxTwoObj">
  <p:cSld name="TWO_OBJECTS_WITH_TEXT">
    <p:spTree>
      <p:nvGrpSpPr>
        <p:cNvPr id="50" name="Shape 50"/>
        <p:cNvGrpSpPr/>
        <p:nvPr/>
      </p:nvGrpSpPr>
      <p:grpSpPr>
        <a:xfrm>
          <a:off x="0" y="0"/>
          <a:ext cx="0" cy="0"/>
          <a:chOff x="0" y="0"/>
          <a:chExt cx="0" cy="0"/>
        </a:xfrm>
      </p:grpSpPr>
      <p:sp>
        <p:nvSpPr>
          <p:cNvPr id="51" name="Google Shape;51;p3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3" name="Google Shape;53;p3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3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5" name="Google Shape;55;p3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o naslov" type="titleOnly">
  <p:cSld name="TITLE_ONLY">
    <p:spTree>
      <p:nvGrpSpPr>
        <p:cNvPr id="59" name="Shape 59"/>
        <p:cNvGrpSpPr/>
        <p:nvPr/>
      </p:nvGrpSpPr>
      <p:grpSpPr>
        <a:xfrm>
          <a:off x="0" y="0"/>
          <a:ext cx="0" cy="0"/>
          <a:chOff x="0" y="0"/>
          <a:chExt cx="0" cy="0"/>
        </a:xfrm>
      </p:grpSpPr>
      <p:sp>
        <p:nvSpPr>
          <p:cNvPr id="60" name="Google Shape;60;p35"/>
          <p:cNvSpPr txBox="1"/>
          <p:nvPr>
            <p:ph type="title"/>
          </p:nvPr>
        </p:nvSpPr>
        <p:spPr>
          <a:xfrm>
            <a:off x="3263900" y="365125"/>
            <a:ext cx="80899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zen" type="blank">
  <p:cSld name="BLANK">
    <p:spTree>
      <p:nvGrpSpPr>
        <p:cNvPr id="64" name="Shape 64"/>
        <p:cNvGrpSpPr/>
        <p:nvPr/>
      </p:nvGrpSpPr>
      <p:grpSpPr>
        <a:xfrm>
          <a:off x="0" y="0"/>
          <a:ext cx="0" cy="0"/>
          <a:chOff x="0" y="0"/>
          <a:chExt cx="0" cy="0"/>
        </a:xfrm>
      </p:grpSpPr>
      <p:sp>
        <p:nvSpPr>
          <p:cNvPr id="65" name="Google Shape;65;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sebina z naslovom" type="objTx">
  <p:cSld name="OBJECT_WITH_CAPTION_TEXT">
    <p:spTree>
      <p:nvGrpSpPr>
        <p:cNvPr id="68" name="Shape 68"/>
        <p:cNvGrpSpPr/>
        <p:nvPr/>
      </p:nvGrpSpPr>
      <p:grpSpPr>
        <a:xfrm>
          <a:off x="0" y="0"/>
          <a:ext cx="0" cy="0"/>
          <a:chOff x="0" y="0"/>
          <a:chExt cx="0" cy="0"/>
        </a:xfrm>
      </p:grpSpPr>
      <p:sp>
        <p:nvSpPr>
          <p:cNvPr id="69" name="Google Shape;69;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Georgia"/>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3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1" name="Google Shape;71;p3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2" name="Google Shape;72;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8.xml"/><Relationship Id="rId10" Type="http://schemas.openxmlformats.org/officeDocument/2006/relationships/slideLayout" Target="../slideLayouts/slideLayout7.xml"/><Relationship Id="rId13" Type="http://schemas.openxmlformats.org/officeDocument/2006/relationships/slideLayout" Target="../slideLayouts/slideLayout10.xml"/><Relationship Id="rId12" Type="http://schemas.openxmlformats.org/officeDocument/2006/relationships/slideLayout" Target="../slideLayouts/slideLayout9.xml"/><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slideLayout" Target="../slideLayouts/slideLayout1.xml"/><Relationship Id="rId9" Type="http://schemas.openxmlformats.org/officeDocument/2006/relationships/slideLayout" Target="../slideLayouts/slideLayout6.xml"/><Relationship Id="rId14" Type="http://schemas.openxmlformats.org/officeDocument/2006/relationships/theme" Target="../theme/theme3.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9.xml"/><Relationship Id="rId10" Type="http://schemas.openxmlformats.org/officeDocument/2006/relationships/slideLayout" Target="../slideLayouts/slideLayout18.xml"/><Relationship Id="rId13" Type="http://schemas.openxmlformats.org/officeDocument/2006/relationships/slideLayout" Target="../slideLayouts/slideLayout21.xml"/><Relationship Id="rId12" Type="http://schemas.openxmlformats.org/officeDocument/2006/relationships/slideLayout" Target="../slideLayouts/slideLayout20.xml"/><Relationship Id="rId1" Type="http://schemas.openxmlformats.org/officeDocument/2006/relationships/image" Target="../media/image4.png"/><Relationship Id="rId2" Type="http://schemas.openxmlformats.org/officeDocument/2006/relationships/image" Target="../media/image3.png"/><Relationship Id="rId3" Type="http://schemas.openxmlformats.org/officeDocument/2006/relationships/slideLayout" Target="../slideLayouts/slideLayout11.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theme" Target="../theme/theme2.xml"/><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16"/>
          <p:cNvPicPr preferRelativeResize="0"/>
          <p:nvPr/>
        </p:nvPicPr>
        <p:blipFill rotWithShape="1">
          <a:blip r:embed="rId1">
            <a:alphaModFix/>
          </a:blip>
          <a:srcRect b="16285" l="0" r="0" t="0"/>
          <a:stretch/>
        </p:blipFill>
        <p:spPr>
          <a:xfrm>
            <a:off x="7636846" y="863600"/>
            <a:ext cx="4555154" cy="5994400"/>
          </a:xfrm>
          <a:prstGeom prst="rect">
            <a:avLst/>
          </a:prstGeom>
          <a:noFill/>
          <a:ln>
            <a:noFill/>
          </a:ln>
        </p:spPr>
      </p:pic>
      <p:pic>
        <p:nvPicPr>
          <p:cNvPr id="11" name="Google Shape;11;p16"/>
          <p:cNvPicPr preferRelativeResize="0"/>
          <p:nvPr/>
        </p:nvPicPr>
        <p:blipFill rotWithShape="1">
          <a:blip r:embed="rId2">
            <a:alphaModFix/>
          </a:blip>
          <a:srcRect b="3393" l="0" r="0" t="85813"/>
          <a:stretch/>
        </p:blipFill>
        <p:spPr>
          <a:xfrm>
            <a:off x="0" y="5927272"/>
            <a:ext cx="12192000" cy="930728"/>
          </a:xfrm>
          <a:prstGeom prst="rect">
            <a:avLst/>
          </a:prstGeom>
          <a:noFill/>
          <a:ln>
            <a:noFill/>
          </a:ln>
        </p:spPr>
      </p:pic>
      <p:sp>
        <p:nvSpPr>
          <p:cNvPr id="12" name="Google Shape;12;p16"/>
          <p:cNvSpPr txBox="1"/>
          <p:nvPr>
            <p:ph type="title"/>
          </p:nvPr>
        </p:nvSpPr>
        <p:spPr>
          <a:xfrm>
            <a:off x="3263900" y="365125"/>
            <a:ext cx="80899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Georgia"/>
              <a:buNone/>
              <a:defRPr b="0" i="0" sz="4400" u="none" cap="none" strike="noStrik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 name="Google Shape;13;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4" name="Google Shape;14;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 name="Google Shape;15;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 name="Google Shape;16;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757575"/>
                </a:solidFill>
                <a:latin typeface="Arial"/>
                <a:ea typeface="Arial"/>
                <a:cs typeface="Arial"/>
                <a:sym typeface="Arial"/>
              </a:defRPr>
            </a:lvl1pPr>
            <a:lvl2pPr indent="0" lvl="1" marL="0" marR="0" rtl="0" algn="r">
              <a:spcBef>
                <a:spcPts val="0"/>
              </a:spcBef>
              <a:buNone/>
              <a:defRPr b="0" i="0" sz="1200" u="none" cap="none" strike="noStrike">
                <a:solidFill>
                  <a:srgbClr val="757575"/>
                </a:solidFill>
                <a:latin typeface="Arial"/>
                <a:ea typeface="Arial"/>
                <a:cs typeface="Arial"/>
                <a:sym typeface="Arial"/>
              </a:defRPr>
            </a:lvl2pPr>
            <a:lvl3pPr indent="0" lvl="2" marL="0" marR="0" rtl="0" algn="r">
              <a:spcBef>
                <a:spcPts val="0"/>
              </a:spcBef>
              <a:buNone/>
              <a:defRPr b="0" i="0" sz="1200" u="none" cap="none" strike="noStrike">
                <a:solidFill>
                  <a:srgbClr val="757575"/>
                </a:solidFill>
                <a:latin typeface="Arial"/>
                <a:ea typeface="Arial"/>
                <a:cs typeface="Arial"/>
                <a:sym typeface="Arial"/>
              </a:defRPr>
            </a:lvl3pPr>
            <a:lvl4pPr indent="0" lvl="3" marL="0" marR="0" rtl="0" algn="r">
              <a:spcBef>
                <a:spcPts val="0"/>
              </a:spcBef>
              <a:buNone/>
              <a:defRPr b="0" i="0" sz="1200" u="none" cap="none" strike="noStrike">
                <a:solidFill>
                  <a:srgbClr val="757575"/>
                </a:solidFill>
                <a:latin typeface="Arial"/>
                <a:ea typeface="Arial"/>
                <a:cs typeface="Arial"/>
                <a:sym typeface="Arial"/>
              </a:defRPr>
            </a:lvl4pPr>
            <a:lvl5pPr indent="0" lvl="4" marL="0" marR="0" rtl="0" algn="r">
              <a:spcBef>
                <a:spcPts val="0"/>
              </a:spcBef>
              <a:buNone/>
              <a:defRPr b="0" i="0" sz="1200" u="none" cap="none" strike="noStrike">
                <a:solidFill>
                  <a:srgbClr val="757575"/>
                </a:solidFill>
                <a:latin typeface="Arial"/>
                <a:ea typeface="Arial"/>
                <a:cs typeface="Arial"/>
                <a:sym typeface="Arial"/>
              </a:defRPr>
            </a:lvl5pPr>
            <a:lvl6pPr indent="0" lvl="5" marL="0" marR="0" rtl="0" algn="r">
              <a:spcBef>
                <a:spcPts val="0"/>
              </a:spcBef>
              <a:buNone/>
              <a:defRPr b="0" i="0" sz="1200" u="none" cap="none" strike="noStrike">
                <a:solidFill>
                  <a:srgbClr val="757575"/>
                </a:solidFill>
                <a:latin typeface="Arial"/>
                <a:ea typeface="Arial"/>
                <a:cs typeface="Arial"/>
                <a:sym typeface="Arial"/>
              </a:defRPr>
            </a:lvl6pPr>
            <a:lvl7pPr indent="0" lvl="6" marL="0" marR="0" rtl="0" algn="r">
              <a:spcBef>
                <a:spcPts val="0"/>
              </a:spcBef>
              <a:buNone/>
              <a:defRPr b="0" i="0" sz="1200" u="none" cap="none" strike="noStrike">
                <a:solidFill>
                  <a:srgbClr val="757575"/>
                </a:solidFill>
                <a:latin typeface="Arial"/>
                <a:ea typeface="Arial"/>
                <a:cs typeface="Arial"/>
                <a:sym typeface="Arial"/>
              </a:defRPr>
            </a:lvl7pPr>
            <a:lvl8pPr indent="0" lvl="7" marL="0" marR="0" rtl="0" algn="r">
              <a:spcBef>
                <a:spcPts val="0"/>
              </a:spcBef>
              <a:buNone/>
              <a:defRPr b="0" i="0" sz="1200" u="none" cap="none" strike="noStrike">
                <a:solidFill>
                  <a:srgbClr val="757575"/>
                </a:solidFill>
                <a:latin typeface="Arial"/>
                <a:ea typeface="Arial"/>
                <a:cs typeface="Arial"/>
                <a:sym typeface="Arial"/>
              </a:defRPr>
            </a:lvl8pPr>
            <a:lvl9pPr indent="0" lvl="8" marL="0" marR="0" rtl="0" algn="r">
              <a:spcBef>
                <a:spcPts val="0"/>
              </a:spcBef>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pic>
        <p:nvPicPr>
          <p:cNvPr id="17" name="Google Shape;17;p16"/>
          <p:cNvPicPr preferRelativeResize="0"/>
          <p:nvPr/>
        </p:nvPicPr>
        <p:blipFill rotWithShape="1">
          <a:blip r:embed="rId3">
            <a:alphaModFix/>
          </a:blip>
          <a:srcRect b="0" l="0" r="0" t="0"/>
          <a:stretch/>
        </p:blipFill>
        <p:spPr>
          <a:xfrm>
            <a:off x="597323" y="402755"/>
            <a:ext cx="2147400" cy="1243483"/>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2" name="Shape 82"/>
        <p:cNvGrpSpPr/>
        <p:nvPr/>
      </p:nvGrpSpPr>
      <p:grpSpPr>
        <a:xfrm>
          <a:off x="0" y="0"/>
          <a:ext cx="0" cy="0"/>
          <a:chOff x="0" y="0"/>
          <a:chExt cx="0" cy="0"/>
        </a:xfrm>
      </p:grpSpPr>
      <p:sp>
        <p:nvSpPr>
          <p:cNvPr id="83" name="Google Shape;83;p19"/>
          <p:cNvSpPr txBox="1"/>
          <p:nvPr>
            <p:ph type="title"/>
          </p:nvPr>
        </p:nvSpPr>
        <p:spPr>
          <a:xfrm>
            <a:off x="838200" y="365125"/>
            <a:ext cx="8761675"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Georgia"/>
              <a:buNone/>
              <a:defRPr b="1" i="0" sz="4400" u="none" cap="small" strike="noStrik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4" name="Google Shape;84;p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5" name="Google Shape;85;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6" name="Google Shape;86;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7" name="Google Shape;87;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757575"/>
                </a:solidFill>
                <a:latin typeface="Arial"/>
                <a:ea typeface="Arial"/>
                <a:cs typeface="Arial"/>
                <a:sym typeface="Arial"/>
              </a:defRPr>
            </a:lvl1pPr>
            <a:lvl2pPr indent="0" lvl="1" marL="0" marR="0" rtl="0" algn="r">
              <a:spcBef>
                <a:spcPts val="0"/>
              </a:spcBef>
              <a:buNone/>
              <a:defRPr b="0" i="0" sz="1200" u="none" cap="none" strike="noStrike">
                <a:solidFill>
                  <a:srgbClr val="757575"/>
                </a:solidFill>
                <a:latin typeface="Arial"/>
                <a:ea typeface="Arial"/>
                <a:cs typeface="Arial"/>
                <a:sym typeface="Arial"/>
              </a:defRPr>
            </a:lvl2pPr>
            <a:lvl3pPr indent="0" lvl="2" marL="0" marR="0" rtl="0" algn="r">
              <a:spcBef>
                <a:spcPts val="0"/>
              </a:spcBef>
              <a:buNone/>
              <a:defRPr b="0" i="0" sz="1200" u="none" cap="none" strike="noStrike">
                <a:solidFill>
                  <a:srgbClr val="757575"/>
                </a:solidFill>
                <a:latin typeface="Arial"/>
                <a:ea typeface="Arial"/>
                <a:cs typeface="Arial"/>
                <a:sym typeface="Arial"/>
              </a:defRPr>
            </a:lvl3pPr>
            <a:lvl4pPr indent="0" lvl="3" marL="0" marR="0" rtl="0" algn="r">
              <a:spcBef>
                <a:spcPts val="0"/>
              </a:spcBef>
              <a:buNone/>
              <a:defRPr b="0" i="0" sz="1200" u="none" cap="none" strike="noStrike">
                <a:solidFill>
                  <a:srgbClr val="757575"/>
                </a:solidFill>
                <a:latin typeface="Arial"/>
                <a:ea typeface="Arial"/>
                <a:cs typeface="Arial"/>
                <a:sym typeface="Arial"/>
              </a:defRPr>
            </a:lvl4pPr>
            <a:lvl5pPr indent="0" lvl="4" marL="0" marR="0" rtl="0" algn="r">
              <a:spcBef>
                <a:spcPts val="0"/>
              </a:spcBef>
              <a:buNone/>
              <a:defRPr b="0" i="0" sz="1200" u="none" cap="none" strike="noStrike">
                <a:solidFill>
                  <a:srgbClr val="757575"/>
                </a:solidFill>
                <a:latin typeface="Arial"/>
                <a:ea typeface="Arial"/>
                <a:cs typeface="Arial"/>
                <a:sym typeface="Arial"/>
              </a:defRPr>
            </a:lvl5pPr>
            <a:lvl6pPr indent="0" lvl="5" marL="0" marR="0" rtl="0" algn="r">
              <a:spcBef>
                <a:spcPts val="0"/>
              </a:spcBef>
              <a:buNone/>
              <a:defRPr b="0" i="0" sz="1200" u="none" cap="none" strike="noStrike">
                <a:solidFill>
                  <a:srgbClr val="757575"/>
                </a:solidFill>
                <a:latin typeface="Arial"/>
                <a:ea typeface="Arial"/>
                <a:cs typeface="Arial"/>
                <a:sym typeface="Arial"/>
              </a:defRPr>
            </a:lvl6pPr>
            <a:lvl7pPr indent="0" lvl="6" marL="0" marR="0" rtl="0" algn="r">
              <a:spcBef>
                <a:spcPts val="0"/>
              </a:spcBef>
              <a:buNone/>
              <a:defRPr b="0" i="0" sz="1200" u="none" cap="none" strike="noStrike">
                <a:solidFill>
                  <a:srgbClr val="757575"/>
                </a:solidFill>
                <a:latin typeface="Arial"/>
                <a:ea typeface="Arial"/>
                <a:cs typeface="Arial"/>
                <a:sym typeface="Arial"/>
              </a:defRPr>
            </a:lvl7pPr>
            <a:lvl8pPr indent="0" lvl="7" marL="0" marR="0" rtl="0" algn="r">
              <a:spcBef>
                <a:spcPts val="0"/>
              </a:spcBef>
              <a:buNone/>
              <a:defRPr b="0" i="0" sz="1200" u="none" cap="none" strike="noStrike">
                <a:solidFill>
                  <a:srgbClr val="757575"/>
                </a:solidFill>
                <a:latin typeface="Arial"/>
                <a:ea typeface="Arial"/>
                <a:cs typeface="Arial"/>
                <a:sym typeface="Arial"/>
              </a:defRPr>
            </a:lvl8pPr>
            <a:lvl9pPr indent="0" lvl="8" marL="0" marR="0" rtl="0" algn="r">
              <a:spcBef>
                <a:spcPts val="0"/>
              </a:spcBef>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pic>
        <p:nvPicPr>
          <p:cNvPr id="88" name="Google Shape;88;p19"/>
          <p:cNvPicPr preferRelativeResize="0"/>
          <p:nvPr/>
        </p:nvPicPr>
        <p:blipFill rotWithShape="1">
          <a:blip r:embed="rId1">
            <a:alphaModFix/>
          </a:blip>
          <a:srcRect b="0" l="0" r="0" t="0"/>
          <a:stretch/>
        </p:blipFill>
        <p:spPr>
          <a:xfrm>
            <a:off x="8688926" y="1825625"/>
            <a:ext cx="5032375" cy="5032375"/>
          </a:xfrm>
          <a:prstGeom prst="rect">
            <a:avLst/>
          </a:prstGeom>
          <a:noFill/>
          <a:ln>
            <a:noFill/>
          </a:ln>
        </p:spPr>
      </p:pic>
      <p:pic>
        <p:nvPicPr>
          <p:cNvPr id="89" name="Google Shape;89;p19"/>
          <p:cNvPicPr preferRelativeResize="0"/>
          <p:nvPr/>
        </p:nvPicPr>
        <p:blipFill rotWithShape="1">
          <a:blip r:embed="rId2">
            <a:alphaModFix/>
          </a:blip>
          <a:srcRect b="0" l="0" r="0" t="0"/>
          <a:stretch/>
        </p:blipFill>
        <p:spPr>
          <a:xfrm>
            <a:off x="9739800" y="402755"/>
            <a:ext cx="2147400" cy="1243483"/>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hyperlink" Target="https://eur-lex.europa.eu/legal-content/SL/TXT/?uri=CELEX:32016R0679" TargetMode="External"/><Relationship Id="rId4" Type="http://schemas.openxmlformats.org/officeDocument/2006/relationships/image" Target="../media/image8.png"/><Relationship Id="rId5" Type="http://schemas.openxmlformats.org/officeDocument/2006/relationships/hyperlink" Target="https://pisrs.si/pregledPredpisa?id=ZAKO7959" TargetMode="External"/><Relationship Id="rId6" Type="http://schemas.openxmlformats.org/officeDocument/2006/relationships/image" Target="../media/image5.png"/><Relationship Id="rId7" Type="http://schemas.openxmlformats.org/officeDocument/2006/relationships/hyperlink" Target="https://gasilec.net/wp-content/uploads/2020/06/ZAVAROVANJE-PODATKOV.pdf" TargetMode="External"/><Relationship Id="rId8"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
          <p:cNvSpPr txBox="1"/>
          <p:nvPr>
            <p:ph type="ctrTitle"/>
          </p:nvPr>
        </p:nvSpPr>
        <p:spPr>
          <a:xfrm>
            <a:off x="838200" y="2074863"/>
            <a:ext cx="7049494"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Georgia"/>
              <a:buNone/>
            </a:pPr>
            <a:r>
              <a:rPr lang="sl-SI"/>
              <a:t>Informatika</a:t>
            </a:r>
            <a:endParaRPr/>
          </a:p>
        </p:txBody>
      </p:sp>
      <p:sp>
        <p:nvSpPr>
          <p:cNvPr id="169" name="Google Shape;169;p1"/>
          <p:cNvSpPr txBox="1"/>
          <p:nvPr>
            <p:ph idx="1" type="subTitle"/>
          </p:nvPr>
        </p:nvSpPr>
        <p:spPr>
          <a:xfrm>
            <a:off x="838200" y="4554538"/>
            <a:ext cx="7049494" cy="13636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sl-SI"/>
              <a:t>Tečaj Mladinec I</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10"/>
          <p:cNvSpPr txBox="1"/>
          <p:nvPr>
            <p:ph type="title"/>
          </p:nvPr>
        </p:nvSpPr>
        <p:spPr>
          <a:xfrm>
            <a:off x="838200" y="365125"/>
            <a:ext cx="8761675"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Georgia"/>
              <a:buNone/>
            </a:pPr>
            <a:r>
              <a:rPr lang="sl-SI"/>
              <a:t>Evidenca o prostovoljnih gasilskih enotah in prostovoljnih gasilcih</a:t>
            </a:r>
            <a:endParaRPr/>
          </a:p>
        </p:txBody>
      </p:sp>
      <p:sp>
        <p:nvSpPr>
          <p:cNvPr id="228" name="Google Shape;228;p10"/>
          <p:cNvSpPr txBox="1"/>
          <p:nvPr>
            <p:ph idx="1" type="body"/>
          </p:nvPr>
        </p:nvSpPr>
        <p:spPr>
          <a:xfrm>
            <a:off x="838200" y="3290365"/>
            <a:ext cx="10515600" cy="2765661"/>
          </a:xfrm>
          <a:prstGeom prst="rect">
            <a:avLst/>
          </a:prstGeom>
          <a:noFill/>
          <a:ln>
            <a:noFill/>
          </a:ln>
        </p:spPr>
        <p:txBody>
          <a:bodyPr anchorCtr="0" anchor="t" bIns="45700" lIns="91425" spcFirstLastPara="1" rIns="91425" wrap="square" tIns="45700">
            <a:normAutofit fontScale="55000" lnSpcReduction="20000"/>
          </a:bodyPr>
          <a:lstStyle/>
          <a:p>
            <a:pPr indent="-514350" lvl="0" marL="514350" rtl="0" algn="l">
              <a:lnSpc>
                <a:spcPct val="90000"/>
              </a:lnSpc>
              <a:spcBef>
                <a:spcPts val="0"/>
              </a:spcBef>
              <a:spcAft>
                <a:spcPts val="0"/>
              </a:spcAft>
              <a:buClr>
                <a:schemeClr val="dk1"/>
              </a:buClr>
              <a:buSzPct val="100000"/>
              <a:buFont typeface="Georgia"/>
              <a:buAutoNum type="arabicPeriod"/>
            </a:pPr>
            <a:r>
              <a:rPr lang="sl-SI"/>
              <a:t>ime in priimek,</a:t>
            </a:r>
            <a:endParaRPr/>
          </a:p>
          <a:p>
            <a:pPr indent="-514350" lvl="0" marL="514350" rtl="0" algn="l">
              <a:lnSpc>
                <a:spcPct val="90000"/>
              </a:lnSpc>
              <a:spcBef>
                <a:spcPts val="1000"/>
              </a:spcBef>
              <a:spcAft>
                <a:spcPts val="0"/>
              </a:spcAft>
              <a:buClr>
                <a:schemeClr val="dk1"/>
              </a:buClr>
              <a:buSzPct val="100000"/>
              <a:buFont typeface="Georgia"/>
              <a:buAutoNum type="arabicPeriod"/>
            </a:pPr>
            <a:r>
              <a:rPr lang="sl-SI"/>
              <a:t>spol,</a:t>
            </a:r>
            <a:endParaRPr/>
          </a:p>
          <a:p>
            <a:pPr indent="-514350" lvl="0" marL="514350" rtl="0" algn="l">
              <a:lnSpc>
                <a:spcPct val="90000"/>
              </a:lnSpc>
              <a:spcBef>
                <a:spcPts val="1000"/>
              </a:spcBef>
              <a:spcAft>
                <a:spcPts val="0"/>
              </a:spcAft>
              <a:buClr>
                <a:schemeClr val="dk1"/>
              </a:buClr>
              <a:buSzPct val="100000"/>
              <a:buFont typeface="Georgia"/>
              <a:buAutoNum type="arabicPeriod"/>
            </a:pPr>
            <a:r>
              <a:rPr lang="sl-SI"/>
              <a:t>datum in kraj rojstva,</a:t>
            </a:r>
            <a:endParaRPr/>
          </a:p>
          <a:p>
            <a:pPr indent="-514350" lvl="0" marL="514350" rtl="0" algn="l">
              <a:lnSpc>
                <a:spcPct val="90000"/>
              </a:lnSpc>
              <a:spcBef>
                <a:spcPts val="1000"/>
              </a:spcBef>
              <a:spcAft>
                <a:spcPts val="0"/>
              </a:spcAft>
              <a:buClr>
                <a:schemeClr val="dk1"/>
              </a:buClr>
              <a:buSzPct val="100000"/>
              <a:buFont typeface="Georgia"/>
              <a:buAutoNum type="arabicPeriod"/>
            </a:pPr>
            <a:r>
              <a:rPr lang="sl-SI"/>
              <a:t>ulica, kraj, pošta, občina bivališča, </a:t>
            </a:r>
            <a:br>
              <a:rPr lang="sl-SI"/>
            </a:br>
            <a:r>
              <a:rPr lang="sl-SI"/>
              <a:t>upravna enota bivališča, država,</a:t>
            </a:r>
            <a:endParaRPr/>
          </a:p>
          <a:p>
            <a:pPr indent="-514350" lvl="0" marL="514350" rtl="0" algn="l">
              <a:lnSpc>
                <a:spcPct val="90000"/>
              </a:lnSpc>
              <a:spcBef>
                <a:spcPts val="1000"/>
              </a:spcBef>
              <a:spcAft>
                <a:spcPts val="0"/>
              </a:spcAft>
              <a:buClr>
                <a:schemeClr val="dk1"/>
              </a:buClr>
              <a:buSzPct val="100000"/>
              <a:buFont typeface="Georgia"/>
              <a:buAutoNum type="arabicPeriod"/>
            </a:pPr>
            <a:r>
              <a:rPr lang="sl-SI"/>
              <a:t>stopnja izobrazbe,</a:t>
            </a:r>
            <a:endParaRPr/>
          </a:p>
          <a:p>
            <a:pPr indent="-514350" lvl="0" marL="514350" rtl="0" algn="l">
              <a:lnSpc>
                <a:spcPct val="90000"/>
              </a:lnSpc>
              <a:spcBef>
                <a:spcPts val="1000"/>
              </a:spcBef>
              <a:spcAft>
                <a:spcPts val="0"/>
              </a:spcAft>
              <a:buClr>
                <a:schemeClr val="dk1"/>
              </a:buClr>
              <a:buSzPct val="100000"/>
              <a:buFont typeface="Georgia"/>
              <a:buAutoNum type="arabicPeriod"/>
            </a:pPr>
            <a:r>
              <a:rPr lang="sl-SI"/>
              <a:t>poklic,</a:t>
            </a:r>
            <a:endParaRPr/>
          </a:p>
          <a:p>
            <a:pPr indent="-514350" lvl="0" marL="514350" rtl="0" algn="l">
              <a:lnSpc>
                <a:spcPct val="90000"/>
              </a:lnSpc>
              <a:spcBef>
                <a:spcPts val="1000"/>
              </a:spcBef>
              <a:spcAft>
                <a:spcPts val="0"/>
              </a:spcAft>
              <a:buClr>
                <a:schemeClr val="dk1"/>
              </a:buClr>
              <a:buSzPct val="100000"/>
              <a:buFont typeface="Georgia"/>
              <a:buAutoNum type="arabicPeriod"/>
            </a:pPr>
            <a:r>
              <a:rPr lang="sl-SI"/>
              <a:t>naziv delodajalca,</a:t>
            </a:r>
            <a:endParaRPr/>
          </a:p>
          <a:p>
            <a:pPr indent="-514350" lvl="0" marL="514350" rtl="0" algn="l">
              <a:lnSpc>
                <a:spcPct val="90000"/>
              </a:lnSpc>
              <a:spcBef>
                <a:spcPts val="1000"/>
              </a:spcBef>
              <a:spcAft>
                <a:spcPts val="0"/>
              </a:spcAft>
              <a:buClr>
                <a:schemeClr val="dk1"/>
              </a:buClr>
              <a:buSzPct val="100000"/>
              <a:buFont typeface="Georgia"/>
              <a:buAutoNum type="arabicPeriod"/>
            </a:pPr>
            <a:r>
              <a:rPr lang="sl-SI"/>
              <a:t>telefonska številka ali številka mobilnega telefona,</a:t>
            </a:r>
            <a:endParaRPr/>
          </a:p>
          <a:p>
            <a:pPr indent="-514350" lvl="0" marL="514350" rtl="0" algn="l">
              <a:lnSpc>
                <a:spcPct val="90000"/>
              </a:lnSpc>
              <a:spcBef>
                <a:spcPts val="1000"/>
              </a:spcBef>
              <a:spcAft>
                <a:spcPts val="0"/>
              </a:spcAft>
              <a:buClr>
                <a:schemeClr val="dk1"/>
              </a:buClr>
              <a:buSzPct val="100000"/>
              <a:buFont typeface="Georgia"/>
              <a:buAutoNum type="arabicPeriod"/>
            </a:pPr>
            <a:r>
              <a:rPr lang="sl-SI"/>
              <a:t>elektronski naslov,</a:t>
            </a:r>
            <a:endParaRPr/>
          </a:p>
          <a:p>
            <a:pPr indent="-514350" lvl="0" marL="514350" rtl="0" algn="l">
              <a:lnSpc>
                <a:spcPct val="90000"/>
              </a:lnSpc>
              <a:spcBef>
                <a:spcPts val="1000"/>
              </a:spcBef>
              <a:spcAft>
                <a:spcPts val="0"/>
              </a:spcAft>
              <a:buClr>
                <a:schemeClr val="dk1"/>
              </a:buClr>
              <a:buSzPct val="100000"/>
              <a:buFont typeface="Georgia"/>
              <a:buAutoNum type="arabicPeriod"/>
            </a:pPr>
            <a:r>
              <a:rPr lang="sl-SI"/>
              <a:t>leto vstopa v gasilsko društvo in funkcije v gasilstvu,</a:t>
            </a:r>
            <a:endParaRPr/>
          </a:p>
          <a:p>
            <a:pPr indent="-514350" lvl="0" marL="514350" rtl="0" algn="l">
              <a:lnSpc>
                <a:spcPct val="90000"/>
              </a:lnSpc>
              <a:spcBef>
                <a:spcPts val="1000"/>
              </a:spcBef>
              <a:spcAft>
                <a:spcPts val="0"/>
              </a:spcAft>
              <a:buClr>
                <a:schemeClr val="dk1"/>
              </a:buClr>
              <a:buSzPct val="100000"/>
              <a:buFont typeface="Georgia"/>
              <a:buAutoNum type="arabicPeriod"/>
            </a:pPr>
            <a:r>
              <a:rPr lang="sl-SI"/>
              <a:t>čin,</a:t>
            </a:r>
            <a:endParaRPr/>
          </a:p>
          <a:p>
            <a:pPr indent="-514350" lvl="0" marL="514350" rtl="0" algn="l">
              <a:lnSpc>
                <a:spcPct val="90000"/>
              </a:lnSpc>
              <a:spcBef>
                <a:spcPts val="1000"/>
              </a:spcBef>
              <a:spcAft>
                <a:spcPts val="0"/>
              </a:spcAft>
              <a:buClr>
                <a:schemeClr val="dk1"/>
              </a:buClr>
              <a:buSzPct val="100000"/>
              <a:buFont typeface="Georgia"/>
              <a:buAutoNum type="arabicPeriod"/>
            </a:pPr>
            <a:r>
              <a:rPr lang="sl-SI"/>
              <a:t>vrsta, način in periodičnost usposabljanja ali </a:t>
            </a:r>
            <a:br>
              <a:rPr lang="sl-SI"/>
            </a:br>
            <a:r>
              <a:rPr lang="sl-SI"/>
              <a:t>preizkusa na področju gasilstva,</a:t>
            </a:r>
            <a:endParaRPr/>
          </a:p>
          <a:p>
            <a:pPr indent="-514350" lvl="0" marL="514350" rtl="0" algn="l">
              <a:lnSpc>
                <a:spcPct val="90000"/>
              </a:lnSpc>
              <a:spcBef>
                <a:spcPts val="1000"/>
              </a:spcBef>
              <a:spcAft>
                <a:spcPts val="0"/>
              </a:spcAft>
              <a:buClr>
                <a:schemeClr val="dk1"/>
              </a:buClr>
              <a:buSzPct val="100000"/>
              <a:buFont typeface="Georgia"/>
              <a:buAutoNum type="arabicPeriod"/>
            </a:pPr>
            <a:r>
              <a:rPr lang="sl-SI"/>
              <a:t>vrsta gasilskih odlikovanj,</a:t>
            </a:r>
            <a:endParaRPr/>
          </a:p>
          <a:p>
            <a:pPr indent="-514350" lvl="0" marL="514350" rtl="0" algn="l">
              <a:lnSpc>
                <a:spcPct val="90000"/>
              </a:lnSpc>
              <a:spcBef>
                <a:spcPts val="1000"/>
              </a:spcBef>
              <a:spcAft>
                <a:spcPts val="0"/>
              </a:spcAft>
              <a:buClr>
                <a:schemeClr val="dk1"/>
              </a:buClr>
              <a:buSzPct val="100000"/>
              <a:buFont typeface="Georgia"/>
              <a:buAutoNum type="arabicPeriod"/>
            </a:pPr>
            <a:r>
              <a:rPr lang="sl-SI"/>
              <a:t>davčna številka,</a:t>
            </a:r>
            <a:endParaRPr/>
          </a:p>
          <a:p>
            <a:pPr indent="-514350" lvl="0" marL="514350" rtl="0" algn="l">
              <a:lnSpc>
                <a:spcPct val="90000"/>
              </a:lnSpc>
              <a:spcBef>
                <a:spcPts val="1000"/>
              </a:spcBef>
              <a:spcAft>
                <a:spcPts val="0"/>
              </a:spcAft>
              <a:buClr>
                <a:schemeClr val="dk1"/>
              </a:buClr>
              <a:buSzPct val="100000"/>
              <a:buFont typeface="Georgia"/>
              <a:buAutoNum type="arabicPeriod"/>
            </a:pPr>
            <a:r>
              <a:rPr lang="sl-SI"/>
              <a:t>enotna matična številka občana,</a:t>
            </a:r>
            <a:endParaRPr/>
          </a:p>
          <a:p>
            <a:pPr indent="-514350" lvl="0" marL="514350" rtl="0" algn="l">
              <a:lnSpc>
                <a:spcPct val="90000"/>
              </a:lnSpc>
              <a:spcBef>
                <a:spcPts val="1000"/>
              </a:spcBef>
              <a:spcAft>
                <a:spcPts val="0"/>
              </a:spcAft>
              <a:buClr>
                <a:schemeClr val="dk1"/>
              </a:buClr>
              <a:buSzPct val="100000"/>
              <a:buFont typeface="Georgia"/>
              <a:buAutoNum type="arabicPeriod"/>
            </a:pPr>
            <a:r>
              <a:rPr lang="sl-SI"/>
              <a:t>kategorija, številka in veljavnost vozniškega dovoljenja,</a:t>
            </a:r>
            <a:endParaRPr/>
          </a:p>
          <a:p>
            <a:pPr indent="-514350" lvl="0" marL="514350" rtl="0" algn="l">
              <a:lnSpc>
                <a:spcPct val="90000"/>
              </a:lnSpc>
              <a:spcBef>
                <a:spcPts val="1000"/>
              </a:spcBef>
              <a:spcAft>
                <a:spcPts val="0"/>
              </a:spcAft>
              <a:buClr>
                <a:schemeClr val="dk1"/>
              </a:buClr>
              <a:buSzPct val="100000"/>
              <a:buFont typeface="Georgia"/>
              <a:buAutoNum type="arabicPeriod"/>
            </a:pPr>
            <a:r>
              <a:rPr lang="sl-SI"/>
              <a:t>datum zdravniškega pregleda in pregleda psihofizičnih sposobnosti.</a:t>
            </a:r>
            <a:endParaRPr/>
          </a:p>
        </p:txBody>
      </p:sp>
      <p:sp>
        <p:nvSpPr>
          <p:cNvPr id="229" name="Google Shape;229;p10"/>
          <p:cNvSpPr txBox="1"/>
          <p:nvPr/>
        </p:nvSpPr>
        <p:spPr>
          <a:xfrm>
            <a:off x="838200" y="2102943"/>
            <a:ext cx="10515600" cy="1052486"/>
          </a:xfrm>
          <a:prstGeom prst="rect">
            <a:avLst/>
          </a:prstGeom>
          <a:noFill/>
          <a:ln>
            <a:noFill/>
          </a:ln>
        </p:spPr>
        <p:txBody>
          <a:bodyPr anchorCtr="0" anchor="t" bIns="45700" lIns="91425" spcFirstLastPara="1" rIns="91425" wrap="square" tIns="45700">
            <a:normAutofit fontScale="77500" lnSpcReduction="20000"/>
          </a:bodyPr>
          <a:lstStyle/>
          <a:p>
            <a:pPr indent="0" lvl="0" marL="0" marR="0" rtl="0" algn="l">
              <a:lnSpc>
                <a:spcPct val="110000"/>
              </a:lnSpc>
              <a:spcBef>
                <a:spcPts val="0"/>
              </a:spcBef>
              <a:spcAft>
                <a:spcPts val="0"/>
              </a:spcAft>
              <a:buClr>
                <a:schemeClr val="dk1"/>
              </a:buClr>
              <a:buSzPct val="100000"/>
              <a:buFont typeface="Arial"/>
              <a:buNone/>
            </a:pPr>
            <a:r>
              <a:rPr b="0" i="0" lang="sl-SI" sz="2800" u="none" cap="none" strike="noStrike">
                <a:solidFill>
                  <a:schemeClr val="dk1"/>
                </a:solidFill>
                <a:latin typeface="Arial"/>
                <a:ea typeface="Arial"/>
                <a:cs typeface="Arial"/>
                <a:sym typeface="Arial"/>
              </a:rPr>
              <a:t>Gasilska zveza Slovenije in prostovoljne gasilske organizacije vodijo evidenco o prostovoljnih gasilskih enotah ter prostovoljnih gasilcih. V zbirki podatkov se o prostovoljnih gasilcih zbirajo naslednji podatki:</a:t>
            </a:r>
            <a:endParaRPr b="0" i="0" sz="2800" u="none" cap="none" strike="noStrike">
              <a:solidFill>
                <a:schemeClr val="dk1"/>
              </a:solidFill>
              <a:latin typeface="Arial"/>
              <a:ea typeface="Arial"/>
              <a:cs typeface="Arial"/>
              <a:sym typeface="Arial"/>
            </a:endParaRPr>
          </a:p>
        </p:txBody>
      </p:sp>
      <p:sp>
        <p:nvSpPr>
          <p:cNvPr id="230" name="Google Shape;230;p10"/>
          <p:cNvSpPr txBox="1"/>
          <p:nvPr/>
        </p:nvSpPr>
        <p:spPr>
          <a:xfrm>
            <a:off x="838200" y="6056026"/>
            <a:ext cx="10515600" cy="719528"/>
          </a:xfrm>
          <a:prstGeom prst="rect">
            <a:avLst/>
          </a:prstGeom>
          <a:noFill/>
          <a:ln>
            <a:noFill/>
          </a:ln>
        </p:spPr>
        <p:txBody>
          <a:bodyPr anchorCtr="0" anchor="t" bIns="45700" lIns="91425" spcFirstLastPara="1" rIns="91425" wrap="square" tIns="45700">
            <a:normAutofit fontScale="70000" lnSpcReduction="20000"/>
          </a:bodyPr>
          <a:lstStyle/>
          <a:p>
            <a:pPr indent="0" lvl="0" marL="0" marR="0" rtl="0" algn="l">
              <a:lnSpc>
                <a:spcPct val="120000"/>
              </a:lnSpc>
              <a:spcBef>
                <a:spcPts val="0"/>
              </a:spcBef>
              <a:spcAft>
                <a:spcPts val="0"/>
              </a:spcAft>
              <a:buClr>
                <a:schemeClr val="dk1"/>
              </a:buClr>
              <a:buSzPct val="100000"/>
              <a:buFont typeface="Arial"/>
              <a:buNone/>
            </a:pPr>
            <a:r>
              <a:rPr b="0" i="0" lang="sl-SI" sz="2800" u="none" cap="none" strike="noStrike">
                <a:solidFill>
                  <a:schemeClr val="dk1"/>
                </a:solidFill>
                <a:latin typeface="Arial"/>
                <a:ea typeface="Arial"/>
                <a:cs typeface="Arial"/>
                <a:sym typeface="Arial"/>
              </a:rPr>
              <a:t>O podpornih in častnih članih ter članih, ki so mlajši od 18 let, Gasilska zveza Slovenije ter prostovoljne gasilske organizacije vodijo le podatke iz 1. do 13. točke.</a:t>
            </a:r>
            <a:endParaRPr b="0" i="0" sz="2800" u="none" cap="none" strike="noStrik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11"/>
          <p:cNvSpPr txBox="1"/>
          <p:nvPr>
            <p:ph type="title"/>
          </p:nvPr>
        </p:nvSpPr>
        <p:spPr>
          <a:xfrm>
            <a:off x="838200" y="365125"/>
            <a:ext cx="8761675"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Georgia"/>
              <a:buNone/>
            </a:pPr>
            <a:r>
              <a:rPr lang="sl-SI"/>
              <a:t>Zakonitost obdelave</a:t>
            </a:r>
            <a:endParaRPr/>
          </a:p>
        </p:txBody>
      </p:sp>
      <p:sp>
        <p:nvSpPr>
          <p:cNvPr id="236" name="Google Shape;236;p1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sl-SI"/>
              <a:t>Člani gasilskega društva smo privolitev za obdelavo osebnih podatkov za namene gasilske dejavnosti dali </a:t>
            </a:r>
            <a:r>
              <a:rPr b="1" lang="sl-SI"/>
              <a:t>s pristopno izjavo</a:t>
            </a:r>
            <a:r>
              <a:rPr lang="sl-SI"/>
              <a:t>  v gasilsko društvo. Ta velja za »pogodbo« med društvom in posameznikom.</a:t>
            </a:r>
            <a:endParaRPr/>
          </a:p>
          <a:p>
            <a:pPr indent="-228600" lvl="0" marL="228600" rtl="0" algn="l">
              <a:lnSpc>
                <a:spcPct val="90000"/>
              </a:lnSpc>
              <a:spcBef>
                <a:spcPts val="1000"/>
              </a:spcBef>
              <a:spcAft>
                <a:spcPts val="0"/>
              </a:spcAft>
              <a:buClr>
                <a:schemeClr val="dk1"/>
              </a:buClr>
              <a:buSzPts val="2800"/>
              <a:buChar char="•"/>
            </a:pPr>
            <a:r>
              <a:rPr lang="sl-SI"/>
              <a:t>pooblaščena oseba za zagotavljanje varstva osebnih podatkov je </a:t>
            </a:r>
            <a:r>
              <a:rPr b="1" lang="sl-SI"/>
              <a:t>predsednik gasilske organizacije</a:t>
            </a:r>
            <a:r>
              <a:rPr lang="sl-SI"/>
              <a:t>.</a:t>
            </a:r>
            <a:endParaRPr b="1"/>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12"/>
          <p:cNvSpPr txBox="1"/>
          <p:nvPr>
            <p:ph type="title"/>
          </p:nvPr>
        </p:nvSpPr>
        <p:spPr>
          <a:xfrm>
            <a:off x="838200" y="365125"/>
            <a:ext cx="8761675"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Georgia"/>
              <a:buNone/>
            </a:pPr>
            <a:r>
              <a:rPr lang="sl-SI"/>
              <a:t>Vulkan</a:t>
            </a:r>
            <a:endParaRPr/>
          </a:p>
        </p:txBody>
      </p:sp>
      <p:sp>
        <p:nvSpPr>
          <p:cNvPr id="242" name="Google Shape;242;p12"/>
          <p:cNvSpPr txBox="1"/>
          <p:nvPr>
            <p:ph idx="1" type="body"/>
          </p:nvPr>
        </p:nvSpPr>
        <p:spPr>
          <a:xfrm>
            <a:off x="838199" y="1825625"/>
            <a:ext cx="6334593" cy="4351338"/>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90000"/>
              </a:lnSpc>
              <a:spcBef>
                <a:spcPts val="0"/>
              </a:spcBef>
              <a:spcAft>
                <a:spcPts val="0"/>
              </a:spcAft>
              <a:buClr>
                <a:schemeClr val="dk1"/>
              </a:buClr>
              <a:buSzPct val="100000"/>
              <a:buChar char="•"/>
            </a:pPr>
            <a:r>
              <a:rPr lang="sl-SI"/>
              <a:t>Vse gasilske organizacije v Sloveniji uporabljajo centralno elektronsko evidenco podatkov </a:t>
            </a:r>
            <a:r>
              <a:rPr b="1" lang="sl-SI"/>
              <a:t>Vulkan</a:t>
            </a:r>
            <a:endParaRPr b="1"/>
          </a:p>
          <a:p>
            <a:pPr indent="-228600" lvl="0" marL="228600" rtl="0" algn="l">
              <a:lnSpc>
                <a:spcPct val="100000"/>
              </a:lnSpc>
              <a:spcBef>
                <a:spcPts val="1000"/>
              </a:spcBef>
              <a:spcAft>
                <a:spcPts val="0"/>
              </a:spcAft>
              <a:buClr>
                <a:schemeClr val="dk1"/>
              </a:buClr>
              <a:buSzPct val="100000"/>
              <a:buChar char="•"/>
            </a:pPr>
            <a:r>
              <a:rPr lang="sl-SI"/>
              <a:t>Namenjen je zajemanju, zbiranju in obdelavi podatkov o članih in gasilskih organizacijah, usposabljanjih, tekmovanjih, opremi</a:t>
            </a:r>
            <a:r>
              <a:rPr b="1" lang="sl-SI"/>
              <a:t> </a:t>
            </a:r>
            <a:r>
              <a:rPr lang="sl-SI"/>
              <a:t>...</a:t>
            </a:r>
            <a:endParaRPr/>
          </a:p>
          <a:p>
            <a:pPr indent="-228600" lvl="0" marL="228600" rtl="0" algn="l">
              <a:lnSpc>
                <a:spcPct val="90000"/>
              </a:lnSpc>
              <a:spcBef>
                <a:spcPts val="1000"/>
              </a:spcBef>
              <a:spcAft>
                <a:spcPts val="0"/>
              </a:spcAft>
              <a:buClr>
                <a:schemeClr val="dk1"/>
              </a:buClr>
              <a:buSzPct val="100000"/>
              <a:buChar char="•"/>
            </a:pPr>
            <a:r>
              <a:rPr lang="sl-SI"/>
              <a:t>Dostop imajo administratorji gasilskih organizacij, ki imajo dodeljene pravice za ogled ali urejanje posameznega sklopa podatkov.</a:t>
            </a:r>
            <a:endParaRPr/>
          </a:p>
        </p:txBody>
      </p:sp>
      <p:pic>
        <p:nvPicPr>
          <p:cNvPr id="243" name="Google Shape;243;p12"/>
          <p:cNvPicPr preferRelativeResize="0"/>
          <p:nvPr>
            <p:ph idx="2" type="body"/>
          </p:nvPr>
        </p:nvPicPr>
        <p:blipFill rotWithShape="1">
          <a:blip r:embed="rId3">
            <a:alphaModFix/>
          </a:blip>
          <a:srcRect b="0" l="0" r="0" t="0"/>
          <a:stretch/>
        </p:blipFill>
        <p:spPr>
          <a:xfrm>
            <a:off x="8381264" y="2969476"/>
            <a:ext cx="2063636" cy="206363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13"/>
          <p:cNvSpPr txBox="1"/>
          <p:nvPr>
            <p:ph type="title"/>
          </p:nvPr>
        </p:nvSpPr>
        <p:spPr>
          <a:xfrm>
            <a:off x="838200" y="365125"/>
            <a:ext cx="8761675"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Georgia"/>
              <a:buNone/>
            </a:pPr>
            <a:r>
              <a:rPr lang="sl-SI"/>
              <a:t>SPIN</a:t>
            </a:r>
            <a:endParaRPr/>
          </a:p>
        </p:txBody>
      </p:sp>
      <p:sp>
        <p:nvSpPr>
          <p:cNvPr id="249" name="Google Shape;249;p13"/>
          <p:cNvSpPr txBox="1"/>
          <p:nvPr>
            <p:ph idx="1" type="body"/>
          </p:nvPr>
        </p:nvSpPr>
        <p:spPr>
          <a:xfrm>
            <a:off x="838199" y="1626433"/>
            <a:ext cx="6559447" cy="5089160"/>
          </a:xfrm>
          <a:prstGeom prst="rect">
            <a:avLst/>
          </a:prstGeom>
          <a:noFill/>
          <a:ln>
            <a:noFill/>
          </a:ln>
        </p:spPr>
        <p:txBody>
          <a:bodyPr anchorCtr="0" anchor="t" bIns="45700" lIns="91425" spcFirstLastPara="1" rIns="91425" wrap="square" tIns="45700">
            <a:normAutofit fontScale="77500" lnSpcReduction="20000"/>
          </a:bodyPr>
          <a:lstStyle/>
          <a:p>
            <a:pPr indent="-228600" lvl="0" marL="228600" rtl="0" algn="l">
              <a:lnSpc>
                <a:spcPct val="120000"/>
              </a:lnSpc>
              <a:spcBef>
                <a:spcPts val="0"/>
              </a:spcBef>
              <a:spcAft>
                <a:spcPts val="0"/>
              </a:spcAft>
              <a:buClr>
                <a:schemeClr val="dk1"/>
              </a:buClr>
              <a:buSzPct val="100000"/>
              <a:buChar char="•"/>
            </a:pPr>
            <a:r>
              <a:rPr b="1" lang="sl-SI"/>
              <a:t>S</a:t>
            </a:r>
            <a:r>
              <a:rPr lang="sl-SI"/>
              <a:t>ISTEM </a:t>
            </a:r>
            <a:r>
              <a:rPr b="1" lang="sl-SI"/>
              <a:t>P</a:t>
            </a:r>
            <a:r>
              <a:rPr lang="sl-SI"/>
              <a:t>OROČANJA O </a:t>
            </a:r>
            <a:br>
              <a:rPr lang="sl-SI"/>
            </a:br>
            <a:r>
              <a:rPr b="1" lang="sl-SI"/>
              <a:t>I</a:t>
            </a:r>
            <a:r>
              <a:rPr lang="sl-SI"/>
              <a:t>NTERVENCIJAH IN </a:t>
            </a:r>
            <a:r>
              <a:rPr b="1" lang="sl-SI"/>
              <a:t>N</a:t>
            </a:r>
            <a:r>
              <a:rPr lang="sl-SI"/>
              <a:t>ESREČAH</a:t>
            </a:r>
            <a:endParaRPr/>
          </a:p>
          <a:p>
            <a:pPr indent="-228600" lvl="0" marL="228600" rtl="0" algn="l">
              <a:lnSpc>
                <a:spcPct val="120000"/>
              </a:lnSpc>
              <a:spcBef>
                <a:spcPts val="1000"/>
              </a:spcBef>
              <a:spcAft>
                <a:spcPts val="0"/>
              </a:spcAft>
              <a:buClr>
                <a:schemeClr val="dk1"/>
              </a:buClr>
              <a:buSzPct val="100000"/>
              <a:buChar char="•"/>
            </a:pPr>
            <a:r>
              <a:rPr lang="sl-SI"/>
              <a:t>Namenjen je izdelavi </a:t>
            </a:r>
            <a:r>
              <a:rPr b="1" lang="sl-SI"/>
              <a:t>poročil o nesrečah </a:t>
            </a:r>
            <a:r>
              <a:rPr lang="sl-SI"/>
              <a:t>javljenih centrom za obveščanje, izdelavi poročil o nesrečah vodjem intervencij ter območnim enotam Zavoda za gozdove, izdelavi </a:t>
            </a:r>
            <a:r>
              <a:rPr b="1" lang="sl-SI"/>
              <a:t>dnevnih poročil o pomembnejših dogodkih</a:t>
            </a:r>
            <a:r>
              <a:rPr lang="sl-SI"/>
              <a:t> s področja sistema varstva pred naravnimi in drugimi nesrečami, </a:t>
            </a:r>
            <a:r>
              <a:rPr b="1" lang="sl-SI"/>
              <a:t>grafičnemu prikazu trenutnega stanja </a:t>
            </a:r>
            <a:r>
              <a:rPr lang="sl-SI"/>
              <a:t>lokacij in podatkov o nesrečah v Sloveniji, izdelavi poročil o prevozih vode, izdelavi </a:t>
            </a:r>
            <a:r>
              <a:rPr b="1" lang="sl-SI"/>
              <a:t>letnih statističnih poročil </a:t>
            </a:r>
            <a:r>
              <a:rPr lang="sl-SI"/>
              <a:t>s področja sistema varstva pred naravnimi in drugimi nesrečami.</a:t>
            </a:r>
            <a:endParaRPr/>
          </a:p>
        </p:txBody>
      </p:sp>
      <p:pic>
        <p:nvPicPr>
          <p:cNvPr id="250" name="Google Shape;250;p13"/>
          <p:cNvPicPr preferRelativeResize="0"/>
          <p:nvPr/>
        </p:nvPicPr>
        <p:blipFill rotWithShape="1">
          <a:blip r:embed="rId3">
            <a:alphaModFix/>
          </a:blip>
          <a:srcRect b="0" l="0" r="0" t="0"/>
          <a:stretch/>
        </p:blipFill>
        <p:spPr>
          <a:xfrm>
            <a:off x="8381264" y="2969476"/>
            <a:ext cx="2063636" cy="206363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14"/>
          <p:cNvSpPr txBox="1"/>
          <p:nvPr>
            <p:ph type="title"/>
          </p:nvPr>
        </p:nvSpPr>
        <p:spPr>
          <a:xfrm>
            <a:off x="1854200" y="2811859"/>
            <a:ext cx="6299200" cy="184388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Georgia"/>
              <a:buNone/>
            </a:pPr>
            <a:r>
              <a:rPr lang="sl-SI"/>
              <a:t>Delo z evidencami in dokumenti</a:t>
            </a:r>
            <a:endParaRPr/>
          </a:p>
        </p:txBody>
      </p:sp>
      <p:sp>
        <p:nvSpPr>
          <p:cNvPr id="256" name="Google Shape;256;p14"/>
          <p:cNvSpPr txBox="1"/>
          <p:nvPr>
            <p:ph idx="1" type="body"/>
          </p:nvPr>
        </p:nvSpPr>
        <p:spPr>
          <a:xfrm>
            <a:off x="151765" y="2811859"/>
            <a:ext cx="1250314" cy="1843882"/>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dk1"/>
              </a:buClr>
              <a:buSzPts val="4400"/>
              <a:buNone/>
            </a:pPr>
            <a:r>
              <a:rPr lang="sl-SI"/>
              <a:t>03</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1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Georgia"/>
              <a:buNone/>
            </a:pPr>
            <a:r>
              <a:rPr lang="sl-SI"/>
              <a:t>Razlika med:</a:t>
            </a:r>
            <a:endParaRPr/>
          </a:p>
        </p:txBody>
      </p:sp>
      <p:sp>
        <p:nvSpPr>
          <p:cNvPr id="262" name="Google Shape;262;p1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rPr lang="sl-SI"/>
              <a:t>OSEBNIMI PODATKI</a:t>
            </a:r>
            <a:endParaRPr/>
          </a:p>
        </p:txBody>
      </p:sp>
      <p:sp>
        <p:nvSpPr>
          <p:cNvPr id="263" name="Google Shape;263;p1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fontScale="90000"/>
          </a:bodyPr>
          <a:lstStyle/>
          <a:p>
            <a:pPr indent="-228632" lvl="0" marL="228600" rtl="0" algn="l">
              <a:lnSpc>
                <a:spcPct val="90000"/>
              </a:lnSpc>
              <a:spcBef>
                <a:spcPts val="0"/>
              </a:spcBef>
              <a:spcAft>
                <a:spcPts val="0"/>
              </a:spcAft>
              <a:buClr>
                <a:schemeClr val="dk1"/>
              </a:buClr>
              <a:buSzPct val="100000"/>
              <a:buChar char="•"/>
            </a:pPr>
            <a:r>
              <a:rPr lang="sl-SI" sz="2665"/>
              <a:t>katerikoli podatki, na podlagi katerih je mogoče določiti ali identificirati posameznika</a:t>
            </a:r>
            <a:endParaRPr sz="2665"/>
          </a:p>
          <a:p>
            <a:pPr indent="-228600" lvl="1" marL="685800" rtl="0" algn="l">
              <a:lnSpc>
                <a:spcPct val="90000"/>
              </a:lnSpc>
              <a:spcBef>
                <a:spcPts val="500"/>
              </a:spcBef>
              <a:spcAft>
                <a:spcPts val="0"/>
              </a:spcAft>
              <a:buClr>
                <a:schemeClr val="dk1"/>
              </a:buClr>
              <a:buSzPct val="100000"/>
              <a:buChar char="•"/>
            </a:pPr>
            <a:r>
              <a:rPr lang="sl-SI" sz="2220"/>
              <a:t>ime</a:t>
            </a:r>
            <a:endParaRPr sz="2220"/>
          </a:p>
          <a:p>
            <a:pPr indent="-228600" lvl="1" marL="685800" rtl="0" algn="l">
              <a:lnSpc>
                <a:spcPct val="90000"/>
              </a:lnSpc>
              <a:spcBef>
                <a:spcPts val="500"/>
              </a:spcBef>
              <a:spcAft>
                <a:spcPts val="0"/>
              </a:spcAft>
              <a:buClr>
                <a:schemeClr val="dk1"/>
              </a:buClr>
              <a:buSzPct val="100000"/>
              <a:buChar char="•"/>
            </a:pPr>
            <a:r>
              <a:rPr lang="sl-SI" sz="2220"/>
              <a:t>priimek</a:t>
            </a:r>
            <a:endParaRPr sz="2220"/>
          </a:p>
          <a:p>
            <a:pPr indent="-228600" lvl="1" marL="685800" rtl="0" algn="l">
              <a:lnSpc>
                <a:spcPct val="90000"/>
              </a:lnSpc>
              <a:spcBef>
                <a:spcPts val="500"/>
              </a:spcBef>
              <a:spcAft>
                <a:spcPts val="0"/>
              </a:spcAft>
              <a:buClr>
                <a:schemeClr val="dk1"/>
              </a:buClr>
              <a:buSzPct val="100000"/>
              <a:buChar char="•"/>
            </a:pPr>
            <a:r>
              <a:rPr lang="sl-SI" sz="2220"/>
              <a:t>EMŠO</a:t>
            </a:r>
            <a:endParaRPr sz="2220"/>
          </a:p>
          <a:p>
            <a:pPr indent="-228600" lvl="1" marL="685800" rtl="0" algn="l">
              <a:lnSpc>
                <a:spcPct val="90000"/>
              </a:lnSpc>
              <a:spcBef>
                <a:spcPts val="500"/>
              </a:spcBef>
              <a:spcAft>
                <a:spcPts val="0"/>
              </a:spcAft>
              <a:buClr>
                <a:schemeClr val="dk1"/>
              </a:buClr>
              <a:buSzPct val="100000"/>
              <a:buChar char="•"/>
            </a:pPr>
            <a:r>
              <a:rPr lang="sl-SI" sz="2220"/>
              <a:t>e-naslov...</a:t>
            </a:r>
            <a:endParaRPr sz="2220"/>
          </a:p>
          <a:p>
            <a:pPr indent="0" lvl="1" marL="457200" rtl="0" algn="l">
              <a:lnSpc>
                <a:spcPct val="90000"/>
              </a:lnSpc>
              <a:spcBef>
                <a:spcPts val="500"/>
              </a:spcBef>
              <a:spcAft>
                <a:spcPts val="0"/>
              </a:spcAft>
              <a:buClr>
                <a:schemeClr val="dk1"/>
              </a:buClr>
              <a:buSzPct val="100000"/>
              <a:buNone/>
            </a:pPr>
            <a:r>
              <a:t/>
            </a:r>
            <a:endParaRPr sz="2220"/>
          </a:p>
          <a:p>
            <a:pPr indent="-228632" lvl="0" marL="228600" rtl="0" algn="l">
              <a:lnSpc>
                <a:spcPct val="90000"/>
              </a:lnSpc>
              <a:spcBef>
                <a:spcPts val="1000"/>
              </a:spcBef>
              <a:spcAft>
                <a:spcPts val="0"/>
              </a:spcAft>
              <a:buClr>
                <a:schemeClr val="dk1"/>
              </a:buClr>
              <a:buSzPct val="100000"/>
              <a:buChar char="•"/>
            </a:pPr>
            <a:r>
              <a:rPr lang="sl-SI" sz="2665"/>
              <a:t>njihova obdelava je dovoljena, če so izpolnjeni pogoji privolitve ipd.</a:t>
            </a:r>
            <a:endParaRPr sz="2665"/>
          </a:p>
          <a:p>
            <a:pPr indent="0" lvl="1" marL="457200" rtl="0" algn="l">
              <a:lnSpc>
                <a:spcPct val="90000"/>
              </a:lnSpc>
              <a:spcBef>
                <a:spcPts val="500"/>
              </a:spcBef>
              <a:spcAft>
                <a:spcPts val="0"/>
              </a:spcAft>
              <a:buClr>
                <a:schemeClr val="dk1"/>
              </a:buClr>
              <a:buSzPct val="100000"/>
              <a:buNone/>
            </a:pPr>
            <a:r>
              <a:t/>
            </a:r>
            <a:endParaRPr sz="2665"/>
          </a:p>
        </p:txBody>
      </p:sp>
      <p:sp>
        <p:nvSpPr>
          <p:cNvPr id="264" name="Google Shape;264;p1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rPr lang="sl-SI"/>
              <a:t>OBČUTLJIVIMI PODATKI</a:t>
            </a:r>
            <a:endParaRPr/>
          </a:p>
        </p:txBody>
      </p:sp>
      <p:sp>
        <p:nvSpPr>
          <p:cNvPr id="265" name="Google Shape;265;p1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400"/>
              <a:buChar char="•"/>
            </a:pPr>
            <a:r>
              <a:rPr lang="sl-SI" sz="2400"/>
              <a:t>posebna, strožje varovana vrsta osebnih podatkov, ki razkrivajo globje intimne lastnosti posameznika</a:t>
            </a:r>
            <a:endParaRPr sz="2400"/>
          </a:p>
          <a:p>
            <a:pPr indent="-228600" lvl="1" marL="685800" rtl="0" algn="l">
              <a:lnSpc>
                <a:spcPct val="90000"/>
              </a:lnSpc>
              <a:spcBef>
                <a:spcPts val="500"/>
              </a:spcBef>
              <a:spcAft>
                <a:spcPts val="0"/>
              </a:spcAft>
              <a:buClr>
                <a:schemeClr val="dk1"/>
              </a:buClr>
              <a:buSzPts val="2000"/>
              <a:buChar char="•"/>
            </a:pPr>
            <a:r>
              <a:rPr lang="sl-SI" sz="2000"/>
              <a:t>zdravstveno stanje</a:t>
            </a:r>
            <a:endParaRPr sz="2000"/>
          </a:p>
          <a:p>
            <a:pPr indent="-228600" lvl="1" marL="685800" rtl="0" algn="l">
              <a:lnSpc>
                <a:spcPct val="90000"/>
              </a:lnSpc>
              <a:spcBef>
                <a:spcPts val="500"/>
              </a:spcBef>
              <a:spcAft>
                <a:spcPts val="0"/>
              </a:spcAft>
              <a:buClr>
                <a:schemeClr val="dk1"/>
              </a:buClr>
              <a:buSzPts val="2000"/>
              <a:buChar char="•"/>
            </a:pPr>
            <a:r>
              <a:rPr lang="sl-SI" sz="2000"/>
              <a:t>rasno poreklo</a:t>
            </a:r>
            <a:endParaRPr sz="2000"/>
          </a:p>
          <a:p>
            <a:pPr indent="-228600" lvl="1" marL="685800" rtl="0" algn="l">
              <a:lnSpc>
                <a:spcPct val="90000"/>
              </a:lnSpc>
              <a:spcBef>
                <a:spcPts val="500"/>
              </a:spcBef>
              <a:spcAft>
                <a:spcPts val="0"/>
              </a:spcAft>
              <a:buClr>
                <a:schemeClr val="dk1"/>
              </a:buClr>
              <a:buSzPts val="2000"/>
              <a:buChar char="•"/>
            </a:pPr>
            <a:r>
              <a:rPr lang="sl-SI" sz="2000"/>
              <a:t>politično prepričanje....</a:t>
            </a:r>
            <a:endParaRPr sz="2000"/>
          </a:p>
          <a:p>
            <a:pPr indent="-76200" lvl="1" marL="685800" rtl="0" algn="l">
              <a:lnSpc>
                <a:spcPct val="90000"/>
              </a:lnSpc>
              <a:spcBef>
                <a:spcPts val="500"/>
              </a:spcBef>
              <a:spcAft>
                <a:spcPts val="0"/>
              </a:spcAft>
              <a:buClr>
                <a:schemeClr val="dk1"/>
              </a:buClr>
              <a:buSzPts val="2400"/>
              <a:buNone/>
            </a:pPr>
            <a:r>
              <a:t/>
            </a:r>
            <a:endParaRPr sz="2400"/>
          </a:p>
          <a:p>
            <a:pPr indent="-228600" lvl="0" marL="228600" rtl="0" algn="l">
              <a:lnSpc>
                <a:spcPct val="90000"/>
              </a:lnSpc>
              <a:spcBef>
                <a:spcPts val="1000"/>
              </a:spcBef>
              <a:spcAft>
                <a:spcPts val="0"/>
              </a:spcAft>
              <a:buClr>
                <a:schemeClr val="dk1"/>
              </a:buClr>
              <a:buSzPts val="2400"/>
              <a:buChar char="•"/>
            </a:pPr>
            <a:r>
              <a:rPr lang="sl-SI" sz="2400"/>
              <a:t>njihova obdelava je strogo prepovedana</a:t>
            </a:r>
            <a:endParaRPr sz="24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
          <p:cNvSpPr txBox="1"/>
          <p:nvPr>
            <p:ph type="title"/>
          </p:nvPr>
        </p:nvSpPr>
        <p:spPr>
          <a:xfrm>
            <a:off x="1854200" y="2811859"/>
            <a:ext cx="6299200" cy="184388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Georgia"/>
              <a:buNone/>
            </a:pPr>
            <a:r>
              <a:rPr lang="sl-SI"/>
              <a:t>Varstvo osebnih podatkov</a:t>
            </a:r>
            <a:endParaRPr/>
          </a:p>
        </p:txBody>
      </p:sp>
      <p:sp>
        <p:nvSpPr>
          <p:cNvPr id="175" name="Google Shape;175;p2"/>
          <p:cNvSpPr txBox="1"/>
          <p:nvPr>
            <p:ph idx="1" type="body"/>
          </p:nvPr>
        </p:nvSpPr>
        <p:spPr>
          <a:xfrm>
            <a:off x="151765" y="2811859"/>
            <a:ext cx="1250314" cy="1843882"/>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dk1"/>
              </a:buClr>
              <a:buSzPts val="4400"/>
              <a:buNone/>
            </a:pPr>
            <a:r>
              <a:rPr lang="sl-SI"/>
              <a:t>01</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
          <p:cNvSpPr txBox="1"/>
          <p:nvPr>
            <p:ph type="title"/>
          </p:nvPr>
        </p:nvSpPr>
        <p:spPr>
          <a:xfrm>
            <a:off x="838200" y="365125"/>
            <a:ext cx="8761675"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Georgia"/>
              <a:buNone/>
            </a:pPr>
            <a:r>
              <a:rPr lang="sl-SI"/>
              <a:t>Osebni podatki</a:t>
            </a:r>
            <a:endParaRPr/>
          </a:p>
        </p:txBody>
      </p:sp>
      <p:sp>
        <p:nvSpPr>
          <p:cNvPr id="181" name="Google Shape;181;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800"/>
              <a:buChar char="•"/>
            </a:pPr>
            <a:r>
              <a:rPr b="1" lang="sl-SI"/>
              <a:t>„osebni podatki“</a:t>
            </a:r>
            <a:r>
              <a:rPr lang="sl-SI"/>
              <a:t> pomeni katero koli informacijo v zvezi z določenim ali določljivim posameznikom </a:t>
            </a:r>
            <a:endParaRPr/>
          </a:p>
          <a:p>
            <a:pPr indent="-228600" lvl="0" marL="228600" rtl="0" algn="l">
              <a:lnSpc>
                <a:spcPct val="100000"/>
              </a:lnSpc>
              <a:spcBef>
                <a:spcPts val="1000"/>
              </a:spcBef>
              <a:spcAft>
                <a:spcPts val="0"/>
              </a:spcAft>
              <a:buClr>
                <a:schemeClr val="dk1"/>
              </a:buClr>
              <a:buSzPts val="2800"/>
              <a:buChar char="•"/>
            </a:pPr>
            <a:r>
              <a:rPr lang="sl-SI"/>
              <a:t>določljiv posameznik je tisti, ki ga je mogoče neposredno ali posredno določiti, zlasti z navedbo identifikatorja, kot je ime, identifikacijska številka, podatki o lokaciji, spletni identifikator, ali z navedbo enega ali več dejavnikov, ki so značilni za fizično, fiziološko, genetsko, duševno, gospodarsko, kulturno ali družbeno identiteto tega posameznika</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4"/>
          <p:cNvSpPr txBox="1"/>
          <p:nvPr>
            <p:ph type="title"/>
          </p:nvPr>
        </p:nvSpPr>
        <p:spPr>
          <a:xfrm>
            <a:off x="838200" y="365125"/>
            <a:ext cx="8761675"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Georgia"/>
              <a:buNone/>
            </a:pPr>
            <a:r>
              <a:rPr lang="sl-SI"/>
              <a:t>Obdelava osebnih podatkov</a:t>
            </a:r>
            <a:endParaRPr/>
          </a:p>
        </p:txBody>
      </p:sp>
      <p:sp>
        <p:nvSpPr>
          <p:cNvPr id="187" name="Google Shape;187;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2800"/>
              <a:buChar char="•"/>
            </a:pPr>
            <a:r>
              <a:rPr b="1" lang="sl-SI"/>
              <a:t>„obdelava“ </a:t>
            </a:r>
            <a:r>
              <a:rPr lang="sl-SI"/>
              <a:t>pomeni vsako dejanje ali niz dejanj, ki se izvaja v zvezi z osebnimi podatki ali nizi osebnih podatkov z avtomatiziranimi sredstvi ali brez njih, kot je zbiranje, beleženje, urejanje, strukturiranje, shranjevanje, prilagajanje ali spreminjanje, priklic, vpogled, uporaba, razkritje s posredovanjem, razširjanje ali drugačno omogočanje dostopa, prilagajanje ali kombiniranje, omejevanje, izbris ali uničenje;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5"/>
          <p:cNvSpPr txBox="1"/>
          <p:nvPr>
            <p:ph type="title"/>
          </p:nvPr>
        </p:nvSpPr>
        <p:spPr>
          <a:xfrm>
            <a:off x="838200" y="365125"/>
            <a:ext cx="8761675"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Georgia"/>
              <a:buNone/>
            </a:pPr>
            <a:r>
              <a:rPr lang="sl-SI"/>
              <a:t>Zakonitost obdelave</a:t>
            </a:r>
            <a:endParaRPr/>
          </a:p>
        </p:txBody>
      </p:sp>
      <p:sp>
        <p:nvSpPr>
          <p:cNvPr id="193" name="Google Shape;193;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55000" lnSpcReduction="20000"/>
          </a:bodyPr>
          <a:lstStyle/>
          <a:p>
            <a:pPr indent="0" lvl="0" marL="0" rtl="0" algn="l">
              <a:lnSpc>
                <a:spcPct val="120000"/>
              </a:lnSpc>
              <a:spcBef>
                <a:spcPts val="0"/>
              </a:spcBef>
              <a:spcAft>
                <a:spcPts val="0"/>
              </a:spcAft>
              <a:buClr>
                <a:schemeClr val="dk1"/>
              </a:buClr>
              <a:buSzPct val="100000"/>
              <a:buNone/>
            </a:pPr>
            <a:r>
              <a:rPr lang="sl-SI"/>
              <a:t>Obdelava je zakonita le in kolikor je izpolnjen vsaj eden od naslednjih pogojev:</a:t>
            </a:r>
            <a:endParaRPr/>
          </a:p>
          <a:p>
            <a:pPr indent="-514350" lvl="0" marL="514350" rtl="0" algn="l">
              <a:lnSpc>
                <a:spcPct val="120000"/>
              </a:lnSpc>
              <a:spcBef>
                <a:spcPts val="1000"/>
              </a:spcBef>
              <a:spcAft>
                <a:spcPts val="0"/>
              </a:spcAft>
              <a:buClr>
                <a:schemeClr val="dk1"/>
              </a:buClr>
              <a:buSzPct val="100000"/>
              <a:buFont typeface="Georgia"/>
              <a:buAutoNum type="alphaLcParenR"/>
            </a:pPr>
            <a:r>
              <a:rPr lang="sl-SI"/>
              <a:t>posameznik, na katerega se nanašajo osebni podatki, je privolil v obdelavo njegovih osebnih podatkov v enega ali več določenih namenov;</a:t>
            </a:r>
            <a:endParaRPr/>
          </a:p>
          <a:p>
            <a:pPr indent="-514350" lvl="0" marL="514350" rtl="0" algn="l">
              <a:lnSpc>
                <a:spcPct val="120000"/>
              </a:lnSpc>
              <a:spcBef>
                <a:spcPts val="1000"/>
              </a:spcBef>
              <a:spcAft>
                <a:spcPts val="0"/>
              </a:spcAft>
              <a:buClr>
                <a:schemeClr val="dk1"/>
              </a:buClr>
              <a:buSzPct val="100000"/>
              <a:buFont typeface="Georgia"/>
              <a:buAutoNum type="alphaLcParenR"/>
            </a:pPr>
            <a:r>
              <a:rPr lang="sl-SI"/>
              <a:t>obdelava je potrebna za izvajanje pogodbe, katere pogodbena stranka je posameznik, na katerega se nanašajo osebni podatki, ali za izvajanje ukrepov na zahtevo takega posameznika pred sklenitvijo pogodbe;</a:t>
            </a:r>
            <a:endParaRPr/>
          </a:p>
          <a:p>
            <a:pPr indent="-514350" lvl="0" marL="514350" rtl="0" algn="l">
              <a:lnSpc>
                <a:spcPct val="120000"/>
              </a:lnSpc>
              <a:spcBef>
                <a:spcPts val="1000"/>
              </a:spcBef>
              <a:spcAft>
                <a:spcPts val="0"/>
              </a:spcAft>
              <a:buClr>
                <a:schemeClr val="dk1"/>
              </a:buClr>
              <a:buSzPct val="100000"/>
              <a:buFont typeface="Georgia"/>
              <a:buAutoNum type="alphaLcParenR"/>
            </a:pPr>
            <a:r>
              <a:rPr lang="sl-SI"/>
              <a:t>obdelava je potrebna za izpolnitev zakonske obveznosti, ki velja za upravljavca;</a:t>
            </a:r>
            <a:endParaRPr/>
          </a:p>
          <a:p>
            <a:pPr indent="-514350" lvl="0" marL="514350" rtl="0" algn="l">
              <a:lnSpc>
                <a:spcPct val="120000"/>
              </a:lnSpc>
              <a:spcBef>
                <a:spcPts val="1000"/>
              </a:spcBef>
              <a:spcAft>
                <a:spcPts val="0"/>
              </a:spcAft>
              <a:buClr>
                <a:schemeClr val="dk1"/>
              </a:buClr>
              <a:buSzPct val="100000"/>
              <a:buFont typeface="Georgia"/>
              <a:buAutoNum type="alphaLcParenR"/>
            </a:pPr>
            <a:r>
              <a:rPr lang="sl-SI"/>
              <a:t>obdelava je potrebna za zaščito življenjskih interesov posameznika, na katerega se nanašajo osebni podatki, ali druge fizične osebe;</a:t>
            </a:r>
            <a:endParaRPr/>
          </a:p>
          <a:p>
            <a:pPr indent="-514350" lvl="0" marL="514350" rtl="0" algn="l">
              <a:lnSpc>
                <a:spcPct val="120000"/>
              </a:lnSpc>
              <a:spcBef>
                <a:spcPts val="1000"/>
              </a:spcBef>
              <a:spcAft>
                <a:spcPts val="0"/>
              </a:spcAft>
              <a:buClr>
                <a:schemeClr val="dk1"/>
              </a:buClr>
              <a:buSzPct val="100000"/>
              <a:buFont typeface="Georgia"/>
              <a:buAutoNum type="alphaLcParenR"/>
            </a:pPr>
            <a:r>
              <a:rPr lang="sl-SI"/>
              <a:t>obdelava je potrebna za opravljanje naloge v javnem interesu ali pri izvajanju javne oblasti, dodeljene upravljavcu;</a:t>
            </a:r>
            <a:endParaRPr/>
          </a:p>
          <a:p>
            <a:pPr indent="-514350" lvl="0" marL="514350" rtl="0" algn="l">
              <a:lnSpc>
                <a:spcPct val="120000"/>
              </a:lnSpc>
              <a:spcBef>
                <a:spcPts val="1000"/>
              </a:spcBef>
              <a:spcAft>
                <a:spcPts val="0"/>
              </a:spcAft>
              <a:buClr>
                <a:schemeClr val="dk1"/>
              </a:buClr>
              <a:buSzPct val="100000"/>
              <a:buFont typeface="Georgia"/>
              <a:buAutoNum type="alphaLcParenR"/>
            </a:pPr>
            <a:r>
              <a:rPr lang="sl-SI"/>
              <a:t>obdelava je potrebna zaradi zakonitih interesov, za katere si prizadeva upravljavec ali tretja oseba, razen kadar nad takimi interesi prevladajo interesi ali temeljne pravice in svoboščine posameznika, na katerega se nanašajo osebni podatki, ki zahtevajo varstvo osebnih podatkov, zlasti kadar je posameznik, na katerega se nanašajo osebni podatki, otrok.</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6"/>
          <p:cNvSpPr txBox="1"/>
          <p:nvPr>
            <p:ph type="title"/>
          </p:nvPr>
        </p:nvSpPr>
        <p:spPr>
          <a:xfrm>
            <a:off x="838200" y="365125"/>
            <a:ext cx="8761675"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Georgia"/>
              <a:buNone/>
            </a:pPr>
            <a:r>
              <a:rPr lang="sl-SI"/>
              <a:t>Pogoji za privolitev</a:t>
            </a:r>
            <a:endParaRPr/>
          </a:p>
        </p:txBody>
      </p:sp>
      <p:sp>
        <p:nvSpPr>
          <p:cNvPr id="199" name="Google Shape;199;p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62500" lnSpcReduction="20000"/>
          </a:bodyPr>
          <a:lstStyle/>
          <a:p>
            <a:pPr indent="-514350" lvl="0" marL="514350" rtl="0" algn="l">
              <a:lnSpc>
                <a:spcPct val="120000"/>
              </a:lnSpc>
              <a:spcBef>
                <a:spcPts val="0"/>
              </a:spcBef>
              <a:spcAft>
                <a:spcPts val="0"/>
              </a:spcAft>
              <a:buClr>
                <a:schemeClr val="dk1"/>
              </a:buClr>
              <a:buSzPct val="100000"/>
              <a:buFont typeface="Georgia"/>
              <a:buAutoNum type="arabicPeriod"/>
            </a:pPr>
            <a:r>
              <a:rPr lang="sl-SI"/>
              <a:t> Kadar obdelava temelji na privolitvi, mora biti upravljavec zmožen </a:t>
            </a:r>
            <a:r>
              <a:rPr b="1" lang="sl-SI"/>
              <a:t>dokazati</a:t>
            </a:r>
            <a:r>
              <a:rPr lang="sl-SI"/>
              <a:t>, da je posameznik, na katerega se nanašajo osebni podatki, privolil v obdelavo svojih osebnih podatkov.</a:t>
            </a:r>
            <a:endParaRPr/>
          </a:p>
          <a:p>
            <a:pPr indent="-514350" lvl="0" marL="514350" rtl="0" algn="l">
              <a:lnSpc>
                <a:spcPct val="120000"/>
              </a:lnSpc>
              <a:spcBef>
                <a:spcPts val="1000"/>
              </a:spcBef>
              <a:spcAft>
                <a:spcPts val="0"/>
              </a:spcAft>
              <a:buClr>
                <a:schemeClr val="dk1"/>
              </a:buClr>
              <a:buSzPct val="100000"/>
              <a:buFont typeface="Georgia"/>
              <a:buAutoNum type="arabicPeriod"/>
            </a:pPr>
            <a:r>
              <a:rPr lang="sl-SI"/>
              <a:t>Če je privolitev posameznika, na katerega se nanašajo osebni podatki, dana v pisni izjavi, ki se nanaša tudi na druge zadeve, se zahteva za privolitev predloži na način, ki se jasno razlikuje od drugih zadev, </a:t>
            </a:r>
            <a:r>
              <a:rPr b="1" lang="sl-SI"/>
              <a:t>v razumljivi in lahko dostopni obliki ter v jasnem in preprostem jeziku</a:t>
            </a:r>
            <a:r>
              <a:rPr lang="sl-SI"/>
              <a:t>. Deli take izjave, ki predstavljajo kršitev te uredbe, niso zavezujoči.</a:t>
            </a:r>
            <a:endParaRPr/>
          </a:p>
          <a:p>
            <a:pPr indent="-514350" lvl="0" marL="514350" rtl="0" algn="l">
              <a:lnSpc>
                <a:spcPct val="120000"/>
              </a:lnSpc>
              <a:spcBef>
                <a:spcPts val="1000"/>
              </a:spcBef>
              <a:spcAft>
                <a:spcPts val="0"/>
              </a:spcAft>
              <a:buClr>
                <a:schemeClr val="dk1"/>
              </a:buClr>
              <a:buSzPct val="100000"/>
              <a:buFont typeface="Georgia"/>
              <a:buAutoNum type="arabicPeriod"/>
            </a:pPr>
            <a:r>
              <a:rPr lang="sl-SI"/>
              <a:t>Posameznik, na katerega se nanašajo osebni podatki, ima pravico, da svojo </a:t>
            </a:r>
            <a:r>
              <a:rPr b="1" lang="sl-SI"/>
              <a:t>privolitev kadar koli prekliče</a:t>
            </a:r>
            <a:r>
              <a:rPr lang="sl-SI"/>
              <a:t>. Preklic privolitve ne vpliva na zakonitost obdelave na podlagi privolitve pred njenim preklicem. O tem se pred privolitvijo obvesti posameznik, na katerega se nanašajo osebni podatki. </a:t>
            </a:r>
            <a:r>
              <a:rPr b="1" lang="sl-SI"/>
              <a:t>Privolitev je enako enostavno preklicati kot dati</a:t>
            </a:r>
            <a:r>
              <a:rPr lang="sl-SI"/>
              <a:t>.</a:t>
            </a:r>
            <a:endParaRPr/>
          </a:p>
          <a:p>
            <a:pPr indent="-514350" lvl="0" marL="514350" rtl="0" algn="l">
              <a:lnSpc>
                <a:spcPct val="120000"/>
              </a:lnSpc>
              <a:spcBef>
                <a:spcPts val="1000"/>
              </a:spcBef>
              <a:spcAft>
                <a:spcPts val="0"/>
              </a:spcAft>
              <a:buClr>
                <a:schemeClr val="dk1"/>
              </a:buClr>
              <a:buSzPct val="100000"/>
              <a:buFont typeface="Georgia"/>
              <a:buAutoNum type="arabicPeriod"/>
            </a:pPr>
            <a:r>
              <a:rPr lang="sl-SI"/>
              <a:t>Pri ugotavljanju, ali je bila privolitev dana prostovoljno, se med drugim zlasti upošteva, ali je izvajanje pogodbe, vključno z zagotavljanjem storitve, pogojeno s privolitvijo v obdelavo osebnih podatkov, ki ni potrebna za izvedbo zadevne pogodbe.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7"/>
          <p:cNvSpPr txBox="1"/>
          <p:nvPr>
            <p:ph type="title"/>
          </p:nvPr>
        </p:nvSpPr>
        <p:spPr>
          <a:xfrm>
            <a:off x="838200" y="365125"/>
            <a:ext cx="8761675"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Georgia"/>
              <a:buNone/>
            </a:pPr>
            <a:r>
              <a:rPr lang="sl-SI"/>
              <a:t>Obdelava posebnih vrst osebnih podatkov</a:t>
            </a:r>
            <a:endParaRPr/>
          </a:p>
        </p:txBody>
      </p:sp>
      <p:sp>
        <p:nvSpPr>
          <p:cNvPr id="205" name="Google Shape;205;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sl-SI"/>
              <a:t>Prepovedani sta obdelava osebnih podatkov, ki razkrivajo</a:t>
            </a:r>
            <a:endParaRPr/>
          </a:p>
          <a:p>
            <a:pPr indent="-228600" lvl="1" marL="685800" rtl="0" algn="l">
              <a:lnSpc>
                <a:spcPct val="90000"/>
              </a:lnSpc>
              <a:spcBef>
                <a:spcPts val="500"/>
              </a:spcBef>
              <a:spcAft>
                <a:spcPts val="0"/>
              </a:spcAft>
              <a:buClr>
                <a:schemeClr val="dk1"/>
              </a:buClr>
              <a:buSzPts val="2400"/>
              <a:buChar char="•"/>
            </a:pPr>
            <a:r>
              <a:rPr lang="sl-SI"/>
              <a:t>rasno ali etnično poreklo, </a:t>
            </a:r>
            <a:endParaRPr/>
          </a:p>
          <a:p>
            <a:pPr indent="-228600" lvl="1" marL="685800" rtl="0" algn="l">
              <a:lnSpc>
                <a:spcPct val="90000"/>
              </a:lnSpc>
              <a:spcBef>
                <a:spcPts val="500"/>
              </a:spcBef>
              <a:spcAft>
                <a:spcPts val="0"/>
              </a:spcAft>
              <a:buClr>
                <a:schemeClr val="dk1"/>
              </a:buClr>
              <a:buSzPts val="2400"/>
              <a:buChar char="•"/>
            </a:pPr>
            <a:r>
              <a:rPr lang="sl-SI"/>
              <a:t>politično mnenje, </a:t>
            </a:r>
            <a:endParaRPr/>
          </a:p>
          <a:p>
            <a:pPr indent="-228600" lvl="1" marL="685800" rtl="0" algn="l">
              <a:lnSpc>
                <a:spcPct val="90000"/>
              </a:lnSpc>
              <a:spcBef>
                <a:spcPts val="500"/>
              </a:spcBef>
              <a:spcAft>
                <a:spcPts val="0"/>
              </a:spcAft>
              <a:buClr>
                <a:schemeClr val="dk1"/>
              </a:buClr>
              <a:buSzPts val="2400"/>
              <a:buChar char="•"/>
            </a:pPr>
            <a:r>
              <a:rPr lang="sl-SI"/>
              <a:t>versko ali filozofsko prepričanje ali </a:t>
            </a:r>
            <a:endParaRPr/>
          </a:p>
          <a:p>
            <a:pPr indent="-228600" lvl="1" marL="685800" rtl="0" algn="l">
              <a:lnSpc>
                <a:spcPct val="90000"/>
              </a:lnSpc>
              <a:spcBef>
                <a:spcPts val="500"/>
              </a:spcBef>
              <a:spcAft>
                <a:spcPts val="0"/>
              </a:spcAft>
              <a:buClr>
                <a:schemeClr val="dk1"/>
              </a:buClr>
              <a:buSzPts val="2400"/>
              <a:buChar char="•"/>
            </a:pPr>
            <a:r>
              <a:rPr lang="sl-SI"/>
              <a:t>članstvo v sindikatu, in </a:t>
            </a:r>
            <a:endParaRPr/>
          </a:p>
          <a:p>
            <a:pPr indent="-228600" lvl="1" marL="685800" rtl="0" algn="l">
              <a:lnSpc>
                <a:spcPct val="90000"/>
              </a:lnSpc>
              <a:spcBef>
                <a:spcPts val="500"/>
              </a:spcBef>
              <a:spcAft>
                <a:spcPts val="0"/>
              </a:spcAft>
              <a:buClr>
                <a:schemeClr val="dk1"/>
              </a:buClr>
              <a:buSzPts val="2400"/>
              <a:buChar char="•"/>
            </a:pPr>
            <a:r>
              <a:rPr lang="sl-SI"/>
              <a:t>obdelava genetskih podatkov, </a:t>
            </a:r>
            <a:endParaRPr/>
          </a:p>
          <a:p>
            <a:pPr indent="-228600" lvl="1" marL="685800" rtl="0" algn="l">
              <a:lnSpc>
                <a:spcPct val="90000"/>
              </a:lnSpc>
              <a:spcBef>
                <a:spcPts val="500"/>
              </a:spcBef>
              <a:spcAft>
                <a:spcPts val="0"/>
              </a:spcAft>
              <a:buClr>
                <a:schemeClr val="dk1"/>
              </a:buClr>
              <a:buSzPts val="2400"/>
              <a:buChar char="•"/>
            </a:pPr>
            <a:r>
              <a:rPr lang="sl-SI"/>
              <a:t>biometričnih podatkov za namene edinstvene identifikacije posameznika, </a:t>
            </a:r>
            <a:endParaRPr/>
          </a:p>
          <a:p>
            <a:pPr indent="-228600" lvl="1" marL="685800" rtl="0" algn="l">
              <a:lnSpc>
                <a:spcPct val="90000"/>
              </a:lnSpc>
              <a:spcBef>
                <a:spcPts val="500"/>
              </a:spcBef>
              <a:spcAft>
                <a:spcPts val="0"/>
              </a:spcAft>
              <a:buClr>
                <a:schemeClr val="dk1"/>
              </a:buClr>
              <a:buSzPts val="2400"/>
              <a:buChar char="•"/>
            </a:pPr>
            <a:r>
              <a:rPr lang="sl-SI"/>
              <a:t>podatkov v zvezi z zdravjem ali </a:t>
            </a:r>
            <a:endParaRPr/>
          </a:p>
          <a:p>
            <a:pPr indent="-228600" lvl="1" marL="685800" rtl="0" algn="l">
              <a:lnSpc>
                <a:spcPct val="90000"/>
              </a:lnSpc>
              <a:spcBef>
                <a:spcPts val="500"/>
              </a:spcBef>
              <a:spcAft>
                <a:spcPts val="0"/>
              </a:spcAft>
              <a:buClr>
                <a:schemeClr val="dk1"/>
              </a:buClr>
              <a:buSzPts val="2400"/>
              <a:buChar char="•"/>
            </a:pPr>
            <a:r>
              <a:rPr lang="sl-SI"/>
              <a:t>podatkov v zvezi s posameznikovim spolnim življenjem ali </a:t>
            </a:r>
            <a:endParaRPr/>
          </a:p>
          <a:p>
            <a:pPr indent="-228600" lvl="1" marL="685800" rtl="0" algn="l">
              <a:lnSpc>
                <a:spcPct val="90000"/>
              </a:lnSpc>
              <a:spcBef>
                <a:spcPts val="500"/>
              </a:spcBef>
              <a:spcAft>
                <a:spcPts val="0"/>
              </a:spcAft>
              <a:buClr>
                <a:schemeClr val="dk1"/>
              </a:buClr>
              <a:buSzPts val="2400"/>
              <a:buChar char="•"/>
            </a:pPr>
            <a:r>
              <a:rPr lang="sl-SI"/>
              <a:t>spolno usmerjenostjo.</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8"/>
          <p:cNvSpPr txBox="1"/>
          <p:nvPr>
            <p:ph type="title"/>
          </p:nvPr>
        </p:nvSpPr>
        <p:spPr>
          <a:xfrm>
            <a:off x="1854200" y="2811859"/>
            <a:ext cx="6299200" cy="184388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Georgia"/>
              <a:buNone/>
            </a:pPr>
            <a:r>
              <a:rPr lang="sl-SI"/>
              <a:t>Varstvo osebnih podatkov v gasilstvu</a:t>
            </a:r>
            <a:endParaRPr/>
          </a:p>
        </p:txBody>
      </p:sp>
      <p:sp>
        <p:nvSpPr>
          <p:cNvPr id="211" name="Google Shape;211;p8"/>
          <p:cNvSpPr txBox="1"/>
          <p:nvPr>
            <p:ph idx="1" type="body"/>
          </p:nvPr>
        </p:nvSpPr>
        <p:spPr>
          <a:xfrm>
            <a:off x="151765" y="2811859"/>
            <a:ext cx="1250314" cy="1843882"/>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dk1"/>
              </a:buClr>
              <a:buSzPts val="4400"/>
              <a:buNone/>
            </a:pPr>
            <a:r>
              <a:rPr lang="sl-SI"/>
              <a:t>02</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Georgia"/>
              <a:buNone/>
            </a:pPr>
            <a:r>
              <a:rPr lang="sl-SI"/>
              <a:t>Zakonska podlaga za </a:t>
            </a:r>
            <a:br>
              <a:rPr lang="sl-SI"/>
            </a:br>
            <a:r>
              <a:rPr lang="sl-SI"/>
              <a:t>varovanje osebnih podatkov</a:t>
            </a:r>
            <a:endParaRPr/>
          </a:p>
        </p:txBody>
      </p:sp>
      <p:sp>
        <p:nvSpPr>
          <p:cNvPr id="217" name="Google Shape;217;p9"/>
          <p:cNvSpPr txBox="1"/>
          <p:nvPr>
            <p:ph idx="1" type="body"/>
          </p:nvPr>
        </p:nvSpPr>
        <p:spPr>
          <a:xfrm>
            <a:off x="839789" y="1681163"/>
            <a:ext cx="3198812" cy="823912"/>
          </a:xfrm>
          <a:prstGeom prst="rect">
            <a:avLst/>
          </a:prstGeom>
          <a:noFill/>
          <a:ln>
            <a:noFill/>
          </a:ln>
        </p:spPr>
        <p:txBody>
          <a:bodyPr anchorCtr="0" anchor="b" bIns="45700" lIns="91425" spcFirstLastPara="1" rIns="91425" wrap="square" tIns="45700">
            <a:normAutofit fontScale="77500" lnSpcReduction="20000"/>
          </a:bodyPr>
          <a:lstStyle/>
          <a:p>
            <a:pPr indent="0" lvl="0" marL="0" rtl="0" algn="ctr">
              <a:lnSpc>
                <a:spcPct val="120000"/>
              </a:lnSpc>
              <a:spcBef>
                <a:spcPts val="0"/>
              </a:spcBef>
              <a:spcAft>
                <a:spcPts val="0"/>
              </a:spcAft>
              <a:buClr>
                <a:schemeClr val="dk1"/>
              </a:buClr>
              <a:buSzPct val="100000"/>
              <a:buNone/>
            </a:pPr>
            <a:r>
              <a:rPr lang="sl-SI"/>
              <a:t>Splošna uredba o varstvu podatkov (GDPR)</a:t>
            </a:r>
            <a:endParaRPr/>
          </a:p>
        </p:txBody>
      </p:sp>
      <p:pic>
        <p:nvPicPr>
          <p:cNvPr id="218" name="Google Shape;218;p9">
            <a:hlinkClick r:id="rId3"/>
          </p:cNvPr>
          <p:cNvPicPr preferRelativeResize="0"/>
          <p:nvPr>
            <p:ph idx="2" type="body"/>
          </p:nvPr>
        </p:nvPicPr>
        <p:blipFill rotWithShape="1">
          <a:blip r:embed="rId4">
            <a:alphaModFix/>
          </a:blip>
          <a:srcRect b="0" l="0" r="0" t="0"/>
          <a:stretch/>
        </p:blipFill>
        <p:spPr>
          <a:xfrm>
            <a:off x="1006860" y="2611223"/>
            <a:ext cx="2864670" cy="4091233"/>
          </a:xfrm>
          <a:prstGeom prst="rect">
            <a:avLst/>
          </a:prstGeom>
          <a:noFill/>
          <a:ln cap="flat" cmpd="sng" w="9525">
            <a:solidFill>
              <a:schemeClr val="dk1"/>
            </a:solidFill>
            <a:prstDash val="solid"/>
            <a:round/>
            <a:headEnd len="sm" w="sm" type="none"/>
            <a:tailEnd len="sm" w="sm" type="none"/>
          </a:ln>
        </p:spPr>
      </p:pic>
      <p:sp>
        <p:nvSpPr>
          <p:cNvPr id="219" name="Google Shape;219;p9"/>
          <p:cNvSpPr txBox="1"/>
          <p:nvPr>
            <p:ph idx="3" type="body"/>
          </p:nvPr>
        </p:nvSpPr>
        <p:spPr>
          <a:xfrm>
            <a:off x="4495800" y="1681163"/>
            <a:ext cx="3200400" cy="823912"/>
          </a:xfrm>
          <a:prstGeom prst="rect">
            <a:avLst/>
          </a:prstGeom>
          <a:noFill/>
          <a:ln>
            <a:noFill/>
          </a:ln>
        </p:spPr>
        <p:txBody>
          <a:bodyPr anchorCtr="0" anchor="b" bIns="45700" lIns="91425" spcFirstLastPara="1" rIns="91425" wrap="square" tIns="45700">
            <a:normAutofit fontScale="85000" lnSpcReduction="10000"/>
          </a:bodyPr>
          <a:lstStyle/>
          <a:p>
            <a:pPr indent="0" lvl="0" marL="0" rtl="0" algn="ctr">
              <a:lnSpc>
                <a:spcPct val="120000"/>
              </a:lnSpc>
              <a:spcBef>
                <a:spcPts val="0"/>
              </a:spcBef>
              <a:spcAft>
                <a:spcPts val="0"/>
              </a:spcAft>
              <a:buClr>
                <a:schemeClr val="dk1"/>
              </a:buClr>
              <a:buSzPct val="100000"/>
              <a:buNone/>
            </a:pPr>
            <a:r>
              <a:rPr lang="sl-SI"/>
              <a:t>Zakon o varstvu osebnih podatkov (ZVOP-2)</a:t>
            </a:r>
            <a:endParaRPr/>
          </a:p>
        </p:txBody>
      </p:sp>
      <p:pic>
        <p:nvPicPr>
          <p:cNvPr id="220" name="Google Shape;220;p9">
            <a:hlinkClick r:id="rId5"/>
          </p:cNvPr>
          <p:cNvPicPr preferRelativeResize="0"/>
          <p:nvPr>
            <p:ph idx="4" type="body"/>
          </p:nvPr>
        </p:nvPicPr>
        <p:blipFill rotWithShape="1">
          <a:blip r:embed="rId6">
            <a:alphaModFix/>
          </a:blip>
          <a:srcRect b="0" l="0" r="0" t="0"/>
          <a:stretch/>
        </p:blipFill>
        <p:spPr>
          <a:xfrm>
            <a:off x="4649051" y="2611223"/>
            <a:ext cx="2893898" cy="4091233"/>
          </a:xfrm>
          <a:prstGeom prst="rect">
            <a:avLst/>
          </a:prstGeom>
          <a:noFill/>
          <a:ln cap="flat" cmpd="sng" w="9525">
            <a:solidFill>
              <a:schemeClr val="dk1"/>
            </a:solidFill>
            <a:prstDash val="solid"/>
            <a:round/>
            <a:headEnd len="sm" w="sm" type="none"/>
            <a:tailEnd len="sm" w="sm" type="none"/>
          </a:ln>
        </p:spPr>
      </p:pic>
      <p:sp>
        <p:nvSpPr>
          <p:cNvPr id="221" name="Google Shape;221;p9"/>
          <p:cNvSpPr txBox="1"/>
          <p:nvPr>
            <p:ph idx="5" type="body"/>
          </p:nvPr>
        </p:nvSpPr>
        <p:spPr>
          <a:xfrm>
            <a:off x="8153400" y="1681163"/>
            <a:ext cx="3201988" cy="823912"/>
          </a:xfrm>
          <a:prstGeom prst="rect">
            <a:avLst/>
          </a:prstGeom>
          <a:noFill/>
          <a:ln>
            <a:noFill/>
          </a:ln>
        </p:spPr>
        <p:txBody>
          <a:bodyPr anchorCtr="0" anchor="b" bIns="45700" lIns="91425" spcFirstLastPara="1" rIns="91425" wrap="square" tIns="45700">
            <a:normAutofit fontScale="62500" lnSpcReduction="20000"/>
          </a:bodyPr>
          <a:lstStyle/>
          <a:p>
            <a:pPr indent="0" lvl="0" marL="0" rtl="0" algn="ctr">
              <a:lnSpc>
                <a:spcPct val="120000"/>
              </a:lnSpc>
              <a:spcBef>
                <a:spcPts val="0"/>
              </a:spcBef>
              <a:spcAft>
                <a:spcPts val="0"/>
              </a:spcAft>
              <a:buClr>
                <a:schemeClr val="dk1"/>
              </a:buClr>
              <a:buSzPct val="100000"/>
              <a:buNone/>
            </a:pPr>
            <a:r>
              <a:rPr lang="sl-SI"/>
              <a:t>PRAVILNIK o postopkih in ukrepih za zavarovanje osebnih podatkov</a:t>
            </a:r>
            <a:endParaRPr/>
          </a:p>
        </p:txBody>
      </p:sp>
      <p:pic>
        <p:nvPicPr>
          <p:cNvPr id="222" name="Google Shape;222;p9">
            <a:hlinkClick r:id="rId7"/>
          </p:cNvPr>
          <p:cNvPicPr preferRelativeResize="0"/>
          <p:nvPr>
            <p:ph idx="6" type="body"/>
          </p:nvPr>
        </p:nvPicPr>
        <p:blipFill rotWithShape="1">
          <a:blip r:embed="rId8">
            <a:alphaModFix/>
          </a:blip>
          <a:srcRect b="0" l="0" r="0" t="0"/>
          <a:stretch/>
        </p:blipFill>
        <p:spPr>
          <a:xfrm>
            <a:off x="8312567" y="2611222"/>
            <a:ext cx="2883653" cy="4091233"/>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name="Officeova tema">
  <a:themeElements>
    <a:clrScheme name="Pisarna">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Vsebina">
  <a:themeElements>
    <a:clrScheme name="Pisarna">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Naslovi">
  <a:themeElements>
    <a:clrScheme name="Pisarna">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2025-10-18T17:41:00Z</dcterms:created>
  <dc:creator>Peter Gladek</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61695EA61C5048228FB8CE1AC6F35BC7_13</vt:lpwstr>
  </property>
  <property fmtid="{D5CDD505-2E9C-101B-9397-08002B2CF9AE}" pid="3" name="KSOProductBuildVer">
    <vt:lpwstr>1033-12.2.0.22222</vt:lpwstr>
  </property>
</Properties>
</file>