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8" r:id="rId3"/>
    <p:sldId id="280" r:id="rId4"/>
    <p:sldId id="285" r:id="rId5"/>
    <p:sldId id="288" r:id="rId6"/>
    <p:sldId id="284" r:id="rId7"/>
    <p:sldId id="292" r:id="rId8"/>
    <p:sldId id="286" r:id="rId9"/>
    <p:sldId id="281" r:id="rId10"/>
    <p:sldId id="256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61" r:id="rId19"/>
    <p:sldId id="262" r:id="rId20"/>
    <p:sldId id="263" r:id="rId21"/>
    <p:sldId id="264" r:id="rId22"/>
    <p:sldId id="289" r:id="rId23"/>
    <p:sldId id="291" r:id="rId24"/>
    <p:sldId id="290" r:id="rId2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4AAD0B3B-E77D-4845-82E5-4ADA1648EE61}">
          <p14:sldIdLst>
            <p14:sldId id="280"/>
            <p14:sldId id="285"/>
            <p14:sldId id="288"/>
            <p14:sldId id="284"/>
            <p14:sldId id="292"/>
            <p14:sldId id="286"/>
          </p14:sldIdLst>
        </p14:section>
        <p14:section name="Poglavje 2" id="{A9372EFB-A46D-46BA-A218-E50CAEF33FEC}">
          <p14:sldIdLst>
            <p14:sldId id="281"/>
            <p14:sldId id="256"/>
            <p14:sldId id="270"/>
            <p14:sldId id="271"/>
            <p14:sldId id="272"/>
            <p14:sldId id="273"/>
            <p14:sldId id="274"/>
            <p14:sldId id="275"/>
            <p14:sldId id="276"/>
          </p14:sldIdLst>
        </p14:section>
        <p14:section name="Poglavje 3" id="{33A0D2F1-02F8-4424-AC6F-51A57863D86F}">
          <p14:sldIdLst>
            <p14:sldId id="261"/>
            <p14:sldId id="262"/>
          </p14:sldIdLst>
        </p14:section>
        <p14:section name="Poglavje 4" id="{5F1BF021-ADDE-4D4E-BC9D-46573BFEB626}">
          <p14:sldIdLst>
            <p14:sldId id="263"/>
            <p14:sldId id="264"/>
          </p14:sldIdLst>
        </p14:section>
        <p14:section name="Odsek 5" id="{890DF825-EB40-423F-A7DC-0AE2A68B1BA7}">
          <p14:sldIdLst>
            <p14:sldId id="289"/>
            <p14:sldId id="291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3333"/>
    <a:srgbClr val="B74826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4B4EBB-9619-4B69-92D4-629A8FC804F1}" v="1200" dt="2026-02-03T20:56:39.6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94503" autoAdjust="0"/>
  </p:normalViewPr>
  <p:slideViewPr>
    <p:cSldViewPr snapToGrid="0">
      <p:cViewPr varScale="1">
        <p:scale>
          <a:sx n="88" d="100"/>
          <a:sy n="88" d="100"/>
        </p:scale>
        <p:origin x="4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addSection modSection">
      <pc:chgData name="Peter Gladek" userId="889cb8531c4a3f3b" providerId="LiveId" clId="{BEAFB65F-A279-4999-B12B-412B2DEB45C6}" dt="2026-02-03T20:56:39.626" v="4863"/>
      <pc:docMkLst>
        <pc:docMk/>
      </pc:docMkLst>
      <pc:sldChg chg="addSp modSp mod modAnim">
        <pc:chgData name="Peter Gladek" userId="889cb8531c4a3f3b" providerId="LiveId" clId="{BEAFB65F-A279-4999-B12B-412B2DEB45C6}" dt="2026-02-03T20:56:39.626" v="4863"/>
        <pc:sldMkLst>
          <pc:docMk/>
          <pc:sldMk cId="4090543311" sldId="262"/>
        </pc:sldMkLst>
        <pc:spChg chg="mod">
          <ac:chgData name="Peter Gladek" userId="889cb8531c4a3f3b" providerId="LiveId" clId="{BEAFB65F-A279-4999-B12B-412B2DEB45C6}" dt="2026-02-03T20:55:33.743" v="4856" actId="113"/>
          <ac:spMkLst>
            <pc:docMk/>
            <pc:sldMk cId="4090543311" sldId="262"/>
            <ac:spMk id="5" creationId="{B4387CCA-FC55-F603-FD74-263EE5E750B7}"/>
          </ac:spMkLst>
        </pc:spChg>
        <pc:picChg chg="add mod">
          <ac:chgData name="Peter Gladek" userId="889cb8531c4a3f3b" providerId="LiveId" clId="{BEAFB65F-A279-4999-B12B-412B2DEB45C6}" dt="2026-02-03T20:53:57.730" v="4851"/>
          <ac:picMkLst>
            <pc:docMk/>
            <pc:sldMk cId="4090543311" sldId="262"/>
            <ac:picMk id="2" creationId="{B1AA4C4D-EABF-39C0-BD74-00B1FEE45E46}"/>
          </ac:picMkLst>
        </pc:picChg>
        <pc:picChg chg="add mod">
          <ac:chgData name="Peter Gladek" userId="889cb8531c4a3f3b" providerId="LiveId" clId="{BEAFB65F-A279-4999-B12B-412B2DEB45C6}" dt="2026-02-03T20:56:03.562" v="4859" actId="1076"/>
          <ac:picMkLst>
            <pc:docMk/>
            <pc:sldMk cId="4090543311" sldId="262"/>
            <ac:picMk id="6" creationId="{42DA98B9-859A-6167-6956-2D2F4D689CFF}"/>
          </ac:picMkLst>
        </pc:picChg>
        <pc:picChg chg="add mod">
          <ac:chgData name="Peter Gladek" userId="889cb8531c4a3f3b" providerId="LiveId" clId="{BEAFB65F-A279-4999-B12B-412B2DEB45C6}" dt="2026-02-03T20:56:11.115" v="4860"/>
          <ac:picMkLst>
            <pc:docMk/>
            <pc:sldMk cId="4090543311" sldId="262"/>
            <ac:picMk id="8" creationId="{645F4AF9-8528-622F-C8C1-016974E1AD88}"/>
          </ac:picMkLst>
        </pc:picChg>
      </pc:sldChg>
      <pc:sldChg chg="addSp delSp modSp new mod ord addAnim delAnim modAnim">
        <pc:chgData name="Peter Gladek" userId="889cb8531c4a3f3b" providerId="LiveId" clId="{BEAFB65F-A279-4999-B12B-412B2DEB45C6}" dt="2026-01-06T18:28:58.131" v="4635"/>
        <pc:sldMkLst>
          <pc:docMk/>
          <pc:sldMk cId="626863278" sldId="285"/>
        </pc:sldMkLst>
        <pc:picChg chg="add mod">
          <ac:chgData name="Peter Gladek" userId="889cb8531c4a3f3b" providerId="LiveId" clId="{BEAFB65F-A279-4999-B12B-412B2DEB45C6}" dt="2026-01-06T18:27:17.506" v="4610" actId="1076"/>
          <ac:picMkLst>
            <pc:docMk/>
            <pc:sldMk cId="626863278" sldId="285"/>
            <ac:picMk id="21" creationId="{F3A466AB-570C-34EA-C649-B9D9CB7B0334}"/>
          </ac:picMkLst>
        </pc:picChg>
        <pc:picChg chg="add mod modVis">
          <ac:chgData name="Peter Gladek" userId="889cb8531c4a3f3b" providerId="LiveId" clId="{BEAFB65F-A279-4999-B12B-412B2DEB45C6}" dt="2026-01-06T18:28:04.387" v="4620" actId="14429"/>
          <ac:picMkLst>
            <pc:docMk/>
            <pc:sldMk cId="626863278" sldId="285"/>
            <ac:picMk id="25" creationId="{BDC674AE-5FA8-6386-8B6D-2D0917FBCADC}"/>
          </ac:picMkLst>
        </pc:picChg>
        <pc:picChg chg="add mod modVis">
          <ac:chgData name="Peter Gladek" userId="889cb8531c4a3f3b" providerId="LiveId" clId="{BEAFB65F-A279-4999-B12B-412B2DEB45C6}" dt="2026-01-06T18:28:19.561" v="4623" actId="14429"/>
          <ac:picMkLst>
            <pc:docMk/>
            <pc:sldMk cId="626863278" sldId="285"/>
            <ac:picMk id="27" creationId="{92165AB4-18A6-1152-A8B6-2FB07B7DFC55}"/>
          </ac:picMkLst>
        </pc:picChg>
        <pc:picChg chg="add mod modVis">
          <ac:chgData name="Peter Gladek" userId="889cb8531c4a3f3b" providerId="LiveId" clId="{BEAFB65F-A279-4999-B12B-412B2DEB45C6}" dt="2026-01-06T18:28:27.399" v="4625" actId="14429"/>
          <ac:picMkLst>
            <pc:docMk/>
            <pc:sldMk cId="626863278" sldId="285"/>
            <ac:picMk id="29" creationId="{8332F005-E1D2-5CCC-D786-7F564046C78B}"/>
          </ac:picMkLst>
        </pc:picChg>
        <pc:picChg chg="add mod modVis">
          <ac:chgData name="Peter Gladek" userId="889cb8531c4a3f3b" providerId="LiveId" clId="{BEAFB65F-A279-4999-B12B-412B2DEB45C6}" dt="2026-01-06T18:28:31.789" v="4627" actId="14429"/>
          <ac:picMkLst>
            <pc:docMk/>
            <pc:sldMk cId="626863278" sldId="285"/>
            <ac:picMk id="31" creationId="{6ED62851-A214-3BB9-07FC-267BD5232175}"/>
          </ac:picMkLst>
        </pc:picChg>
        <pc:picChg chg="add mod modVis">
          <ac:chgData name="Peter Gladek" userId="889cb8531c4a3f3b" providerId="LiveId" clId="{BEAFB65F-A279-4999-B12B-412B2DEB45C6}" dt="2026-01-06T18:28:35.753" v="4629" actId="14429"/>
          <ac:picMkLst>
            <pc:docMk/>
            <pc:sldMk cId="626863278" sldId="285"/>
            <ac:picMk id="33" creationId="{6475C2D3-A29B-FADE-6CEF-42D8BD62D08A}"/>
          </ac:picMkLst>
        </pc:picChg>
        <pc:picChg chg="add mod modVis">
          <ac:chgData name="Peter Gladek" userId="889cb8531c4a3f3b" providerId="LiveId" clId="{BEAFB65F-A279-4999-B12B-412B2DEB45C6}" dt="2026-01-06T18:28:41.540" v="4631" actId="14429"/>
          <ac:picMkLst>
            <pc:docMk/>
            <pc:sldMk cId="626863278" sldId="285"/>
            <ac:picMk id="35" creationId="{1B833F8B-DE02-728D-AA71-592DD80EA863}"/>
          </ac:picMkLst>
        </pc:picChg>
        <pc:picChg chg="add mod modVis">
          <ac:chgData name="Peter Gladek" userId="889cb8531c4a3f3b" providerId="LiveId" clId="{BEAFB65F-A279-4999-B12B-412B2DEB45C6}" dt="2026-01-06T18:28:44.844" v="4633" actId="14429"/>
          <ac:picMkLst>
            <pc:docMk/>
            <pc:sldMk cId="626863278" sldId="285"/>
            <ac:picMk id="37" creationId="{0238F643-C699-CB8E-5967-020823B8202B}"/>
          </ac:picMkLst>
        </pc:picChg>
      </pc:sldChg>
      <pc:sldChg chg="addSp delSp modSp add mod ord delAnim modAnim">
        <pc:chgData name="Peter Gladek" userId="889cb8531c4a3f3b" providerId="LiveId" clId="{BEAFB65F-A279-4999-B12B-412B2DEB45C6}" dt="2026-01-06T19:23:00.133" v="4845"/>
        <pc:sldMkLst>
          <pc:docMk/>
          <pc:sldMk cId="1655334164" sldId="292"/>
        </pc:sldMkLst>
        <pc:spChg chg="mod">
          <ac:chgData name="Peter Gladek" userId="889cb8531c4a3f3b" providerId="LiveId" clId="{BEAFB65F-A279-4999-B12B-412B2DEB45C6}" dt="2026-01-06T18:30:38.587" v="4655" actId="27636"/>
          <ac:spMkLst>
            <pc:docMk/>
            <pc:sldMk cId="1655334164" sldId="292"/>
            <ac:spMk id="2" creationId="{27C36DAE-71A0-92E7-F319-EE0E13A3BC45}"/>
          </ac:spMkLst>
        </pc:spChg>
        <pc:spChg chg="add mod">
          <ac:chgData name="Peter Gladek" userId="889cb8531c4a3f3b" providerId="LiveId" clId="{BEAFB65F-A279-4999-B12B-412B2DEB45C6}" dt="2026-01-06T18:33:33.813" v="4844" actId="404"/>
          <ac:spMkLst>
            <pc:docMk/>
            <pc:sldMk cId="1655334164" sldId="292"/>
            <ac:spMk id="3" creationId="{0EDCD3D8-6CF7-83F6-2C9F-B6BB173B8B94}"/>
          </ac:spMkLst>
        </pc:spChg>
        <pc:picChg chg="mod">
          <ac:chgData name="Peter Gladek" userId="889cb8531c4a3f3b" providerId="LiveId" clId="{BEAFB65F-A279-4999-B12B-412B2DEB45C6}" dt="2026-01-06T18:32:25.733" v="4764" actId="29295"/>
          <ac:picMkLst>
            <pc:docMk/>
            <pc:sldMk cId="1655334164" sldId="292"/>
            <ac:picMk id="27" creationId="{15DF7845-0D72-7E33-BE4C-DC2377CEB7E8}"/>
          </ac:picMkLst>
        </pc:picChg>
        <pc:picChg chg="mod">
          <ac:chgData name="Peter Gladek" userId="889cb8531c4a3f3b" providerId="LiveId" clId="{BEAFB65F-A279-4999-B12B-412B2DEB45C6}" dt="2026-01-06T18:32:19.768" v="4763" actId="29295"/>
          <ac:picMkLst>
            <pc:docMk/>
            <pc:sldMk cId="1655334164" sldId="292"/>
            <ac:picMk id="29" creationId="{54B5FF1C-B4C3-04E7-51A8-3DF79C58E421}"/>
          </ac:picMkLst>
        </pc:picChg>
        <pc:picChg chg="mod modVis">
          <ac:chgData name="Peter Gladek" userId="889cb8531c4a3f3b" providerId="LiveId" clId="{BEAFB65F-A279-4999-B12B-412B2DEB45C6}" dt="2026-01-06T18:32:14.563" v="4762" actId="29295"/>
          <ac:picMkLst>
            <pc:docMk/>
            <pc:sldMk cId="1655334164" sldId="292"/>
            <ac:picMk id="31" creationId="{8BA62530-1618-78F5-F1E0-E3A1E5498672}"/>
          </ac:picMkLst>
        </pc:picChg>
        <pc:picChg chg="mod">
          <ac:chgData name="Peter Gladek" userId="889cb8531c4a3f3b" providerId="LiveId" clId="{BEAFB65F-A279-4999-B12B-412B2DEB45C6}" dt="2026-01-06T18:31:38.824" v="4754" actId="29295"/>
          <ac:picMkLst>
            <pc:docMk/>
            <pc:sldMk cId="1655334164" sldId="292"/>
            <ac:picMk id="33" creationId="{AC8439B8-F63F-ECAC-BE75-39EC63A23836}"/>
          </ac:picMkLst>
        </pc:picChg>
        <pc:picChg chg="mod">
          <ac:chgData name="Peter Gladek" userId="889cb8531c4a3f3b" providerId="LiveId" clId="{BEAFB65F-A279-4999-B12B-412B2DEB45C6}" dt="2026-01-06T18:32:03.001" v="4759" actId="29295"/>
          <ac:picMkLst>
            <pc:docMk/>
            <pc:sldMk cId="1655334164" sldId="292"/>
            <ac:picMk id="35" creationId="{6771E269-E2E6-4DD0-DD91-85DEB6388CB2}"/>
          </ac:picMkLst>
        </pc:picChg>
        <pc:picChg chg="mod modVis">
          <ac:chgData name="Peter Gladek" userId="889cb8531c4a3f3b" providerId="LiveId" clId="{BEAFB65F-A279-4999-B12B-412B2DEB45C6}" dt="2026-01-06T18:31:54.533" v="4757" actId="29295"/>
          <ac:picMkLst>
            <pc:docMk/>
            <pc:sldMk cId="1655334164" sldId="292"/>
            <ac:picMk id="37" creationId="{C403634D-E2C8-D715-0413-4462D9D5139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2501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5.png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8.sv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3. 02. 2026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svg"/><Relationship Id="rId3" Type="http://schemas.microsoft.com/office/2007/relationships/media" Target="../media/media2.wav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9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91.svg"/><Relationship Id="rId5" Type="http://schemas.microsoft.com/office/2007/relationships/media" Target="../media/media3.wav"/><Relationship Id="rId10" Type="http://schemas.openxmlformats.org/officeDocument/2006/relationships/image" Target="../media/image90.png"/><Relationship Id="rId4" Type="http://schemas.openxmlformats.org/officeDocument/2006/relationships/audio" Target="../media/media2.wav"/><Relationship Id="rId9" Type="http://schemas.openxmlformats.org/officeDocument/2006/relationships/image" Target="../media/image89.svg"/><Relationship Id="rId14" Type="http://schemas.openxmlformats.org/officeDocument/2006/relationships/image" Target="../media/image9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svg"/><Relationship Id="rId7" Type="http://schemas.openxmlformats.org/officeDocument/2006/relationships/image" Target="../media/image100.sv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png"/><Relationship Id="rId5" Type="http://schemas.openxmlformats.org/officeDocument/2006/relationships/image" Target="../media/image98.svg"/><Relationship Id="rId4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image" Target="../media/image49.svg"/><Relationship Id="rId39" Type="http://schemas.openxmlformats.org/officeDocument/2006/relationships/image" Target="../media/image62.png"/><Relationship Id="rId21" Type="http://schemas.openxmlformats.org/officeDocument/2006/relationships/image" Target="../media/image44.png"/><Relationship Id="rId34" Type="http://schemas.openxmlformats.org/officeDocument/2006/relationships/image" Target="../media/image57.svg"/><Relationship Id="rId42" Type="http://schemas.openxmlformats.org/officeDocument/2006/relationships/image" Target="../media/image65.sv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9.png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47.svg"/><Relationship Id="rId32" Type="http://schemas.openxmlformats.org/officeDocument/2006/relationships/image" Target="../media/image55.svg"/><Relationship Id="rId37" Type="http://schemas.openxmlformats.org/officeDocument/2006/relationships/image" Target="../media/image60.png"/><Relationship Id="rId40" Type="http://schemas.openxmlformats.org/officeDocument/2006/relationships/image" Target="../media/image63.svg"/><Relationship Id="rId45" Type="http://schemas.openxmlformats.org/officeDocument/2006/relationships/image" Target="../media/image68.png"/><Relationship Id="rId5" Type="http://schemas.openxmlformats.org/officeDocument/2006/relationships/image" Target="../media/image28.png"/><Relationship Id="rId15" Type="http://schemas.openxmlformats.org/officeDocument/2006/relationships/image" Target="../media/image38.svg"/><Relationship Id="rId23" Type="http://schemas.openxmlformats.org/officeDocument/2006/relationships/image" Target="../media/image46.png"/><Relationship Id="rId28" Type="http://schemas.openxmlformats.org/officeDocument/2006/relationships/image" Target="../media/image51.svg"/><Relationship Id="rId36" Type="http://schemas.openxmlformats.org/officeDocument/2006/relationships/image" Target="../media/image59.sv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31" Type="http://schemas.openxmlformats.org/officeDocument/2006/relationships/image" Target="../media/image54.png"/><Relationship Id="rId44" Type="http://schemas.openxmlformats.org/officeDocument/2006/relationships/image" Target="../media/image67.svg"/><Relationship Id="rId4" Type="http://schemas.openxmlformats.org/officeDocument/2006/relationships/image" Target="../media/image27.svg"/><Relationship Id="rId9" Type="http://schemas.openxmlformats.org/officeDocument/2006/relationships/image" Target="../media/image32.gif"/><Relationship Id="rId14" Type="http://schemas.openxmlformats.org/officeDocument/2006/relationships/image" Target="../media/image37.png"/><Relationship Id="rId22" Type="http://schemas.openxmlformats.org/officeDocument/2006/relationships/image" Target="../media/image45.svg"/><Relationship Id="rId27" Type="http://schemas.openxmlformats.org/officeDocument/2006/relationships/image" Target="../media/image50.png"/><Relationship Id="rId30" Type="http://schemas.openxmlformats.org/officeDocument/2006/relationships/image" Target="../media/image53.svg"/><Relationship Id="rId35" Type="http://schemas.openxmlformats.org/officeDocument/2006/relationships/image" Target="../media/image58.png"/><Relationship Id="rId43" Type="http://schemas.openxmlformats.org/officeDocument/2006/relationships/image" Target="../media/image66.png"/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25" Type="http://schemas.openxmlformats.org/officeDocument/2006/relationships/image" Target="../media/image48.png"/><Relationship Id="rId33" Type="http://schemas.openxmlformats.org/officeDocument/2006/relationships/image" Target="../media/image56.png"/><Relationship Id="rId38" Type="http://schemas.openxmlformats.org/officeDocument/2006/relationships/image" Target="../media/image61.svg"/><Relationship Id="rId46" Type="http://schemas.openxmlformats.org/officeDocument/2006/relationships/image" Target="../media/image69.svg"/><Relationship Id="rId20" Type="http://schemas.openxmlformats.org/officeDocument/2006/relationships/image" Target="../media/image43.svg"/><Relationship Id="rId41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Sistem varstva pred naravnimi in drugimi nesrečami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Tečaj Pionir II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85DD-A5A4-C586-0CDD-DC8C8EF20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06A504B-C680-BC9C-1955-08AABCE00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Naštejmo nekaj naravnih nesreč …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AAFDD4E1-ED9E-FE9A-0380-1416A8194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53027"/>
            <a:ext cx="5958114" cy="3972077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2430605C-E923-19C9-8CB7-5C618CF1F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886" y="3132321"/>
            <a:ext cx="5958114" cy="327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13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3579C9-31A9-03D3-BD13-FCF8EBE4C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naravnih nesreč 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4750F19-80E8-96E5-D521-786192A92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4" descr="C:\Documents and Settings\uporabnik\Desktop\GASILEC PRIPRAVNIK 2018\naravne nesre¦Źe\o_image_11_1024.jpg">
            <a:extLst>
              <a:ext uri="{FF2B5EF4-FFF2-40B4-BE49-F238E27FC236}">
                <a16:creationId xmlns:a16="http://schemas.microsoft.com/office/drawing/2014/main" id="{5633CEEF-DA05-4D14-1949-18C386682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0" y="1825625"/>
            <a:ext cx="5651500" cy="423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lika 1">
            <a:extLst>
              <a:ext uri="{FF2B5EF4-FFF2-40B4-BE49-F238E27FC236}">
                <a16:creationId xmlns:a16="http://schemas.microsoft.com/office/drawing/2014/main" id="{4B0787E2-5E79-D88A-EFBA-898230860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52688"/>
            <a:ext cx="4427538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182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61427-ABBF-BD8A-5843-0750AF946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2E0F832-6B47-F7AB-F14F-456D9C102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naravnih nesreč 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B02755C-CFCD-D976-C3E8-CA99E871D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6" name="Slika 2">
            <a:extLst>
              <a:ext uri="{FF2B5EF4-FFF2-40B4-BE49-F238E27FC236}">
                <a16:creationId xmlns:a16="http://schemas.microsoft.com/office/drawing/2014/main" id="{AD621C6E-39B5-EF33-1978-7AF871855A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2"/>
          <a:stretch>
            <a:fillRect/>
          </a:stretch>
        </p:blipFill>
        <p:spPr bwMode="auto">
          <a:xfrm>
            <a:off x="0" y="1825625"/>
            <a:ext cx="5868237" cy="359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lika 1">
            <a:extLst>
              <a:ext uri="{FF2B5EF4-FFF2-40B4-BE49-F238E27FC236}">
                <a16:creationId xmlns:a16="http://schemas.microsoft.com/office/drawing/2014/main" id="{C33AA334-6E3A-E7FB-4BB8-93AE526E0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59113"/>
            <a:ext cx="6097587" cy="343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392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B32065-1901-9A43-E9D1-55BB9DA6E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naravnih nesreč 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668C76-B3DA-5F6F-9D13-625F16EAC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1">
            <a:extLst>
              <a:ext uri="{FF2B5EF4-FFF2-40B4-BE49-F238E27FC236}">
                <a16:creationId xmlns:a16="http://schemas.microsoft.com/office/drawing/2014/main" id="{9391CBDA-2E72-F23D-B14E-4B3A35CCD1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"/>
          <a:stretch>
            <a:fillRect/>
          </a:stretch>
        </p:blipFill>
        <p:spPr bwMode="auto">
          <a:xfrm>
            <a:off x="0" y="1825625"/>
            <a:ext cx="6390752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lika 2">
            <a:extLst>
              <a:ext uri="{FF2B5EF4-FFF2-40B4-BE49-F238E27FC236}">
                <a16:creationId xmlns:a16="http://schemas.microsoft.com/office/drawing/2014/main" id="{64CA8A91-A1A3-4145-81ED-A01A853607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054" y="1690688"/>
            <a:ext cx="3827639" cy="516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229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891C7-D828-CDFC-8ADC-91CE0CD99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1">
            <a:extLst>
              <a:ext uri="{FF2B5EF4-FFF2-40B4-BE49-F238E27FC236}">
                <a16:creationId xmlns:a16="http://schemas.microsoft.com/office/drawing/2014/main" id="{D7316E58-BDA8-B90B-11F3-E56F26084C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113" y="3222961"/>
            <a:ext cx="4326665" cy="288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značba mesta vsebine 8">
            <a:extLst>
              <a:ext uri="{FF2B5EF4-FFF2-40B4-BE49-F238E27FC236}">
                <a16:creationId xmlns:a16="http://schemas.microsoft.com/office/drawing/2014/main" id="{9716A497-B7A0-D792-28A4-5CDE36973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48317" y="2077917"/>
            <a:ext cx="3798678" cy="2938527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16AD647-E59A-3CA4-40D2-E49CAF143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naravnih nesreč …</a:t>
            </a:r>
          </a:p>
        </p:txBody>
      </p:sp>
      <p:pic>
        <p:nvPicPr>
          <p:cNvPr id="7" name="Slika 2">
            <a:extLst>
              <a:ext uri="{FF2B5EF4-FFF2-40B4-BE49-F238E27FC236}">
                <a16:creationId xmlns:a16="http://schemas.microsoft.com/office/drawing/2014/main" id="{58359ABA-3107-C611-FAE4-84FB0DE0DA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96"/>
          <a:stretch>
            <a:fillRect/>
          </a:stretch>
        </p:blipFill>
        <p:spPr bwMode="auto">
          <a:xfrm>
            <a:off x="-58057" y="3429000"/>
            <a:ext cx="3505200" cy="316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696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41359-4EBC-3E02-A698-DE77C6A46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34DBF1-2D66-0A0F-946F-CD7F21DF3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drugih nesreč 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A229F4B-FECE-5124-F32D-92AAB3CBF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95B0E19-0387-FDD4-4CE9-0D28EBC32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665" y="4859456"/>
            <a:ext cx="2997150" cy="199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B055C01-9AE4-34B0-8FEA-8DBD6B00D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7" y="1862065"/>
            <a:ext cx="5453063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lika 5">
            <a:extLst>
              <a:ext uri="{FF2B5EF4-FFF2-40B4-BE49-F238E27FC236}">
                <a16:creationId xmlns:a16="http://schemas.microsoft.com/office/drawing/2014/main" id="{78BE732E-B9A5-09EC-3C44-A02F3D8F1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8468"/>
            <a:ext cx="4627418" cy="300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050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2A2DD-FA79-A812-9EDF-6B772B99D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2043888-A10B-5E3C-3173-0668393B8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drugih nesreč …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B0D4B36-D11B-D15C-DCB2-9DFD9503B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6" name="Slika 1">
            <a:extLst>
              <a:ext uri="{FF2B5EF4-FFF2-40B4-BE49-F238E27FC236}">
                <a16:creationId xmlns:a16="http://schemas.microsoft.com/office/drawing/2014/main" id="{B5CC3566-00E0-7C72-9597-3219C89CC0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6"/>
          <a:stretch>
            <a:fillRect/>
          </a:stretch>
        </p:blipFill>
        <p:spPr bwMode="auto">
          <a:xfrm>
            <a:off x="0" y="2658197"/>
            <a:ext cx="5574759" cy="3518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lika 2">
            <a:extLst>
              <a:ext uri="{FF2B5EF4-FFF2-40B4-BE49-F238E27FC236}">
                <a16:creationId xmlns:a16="http://schemas.microsoft.com/office/drawing/2014/main" id="{AA6F8463-BE60-FDA4-FCC5-11702B359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25625"/>
            <a:ext cx="6161087" cy="38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221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BFE21-DBFE-F952-F786-950E2A212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4E1762-B1FB-09A8-D92B-4EB20E5A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Sistem javnega alarmiranja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05B02FD-E76F-3407-B3F0-331893E7C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705730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EC15D-3F03-A9F6-8BE7-3B71970EC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6F2DB6D-22F8-F203-12ED-A6093EFFE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Sistem javnega alarmiranja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B4387CCA-FC55-F603-FD74-263EE5E75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6972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/>
              <a:t>Kadar prebivalcev na nevarnost ni mogoče opozoriti na drugačen način.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b="1" dirty="0"/>
              <a:t>ALARMNI ZNAKI</a:t>
            </a:r>
          </a:p>
          <a:p>
            <a:pPr marL="514350" indent="-514350">
              <a:buFont typeface="+mj-lt"/>
              <a:buAutoNum type="arabicPeriod"/>
            </a:pPr>
            <a:r>
              <a:rPr lang="sl-SI" b="1" dirty="0"/>
              <a:t>Opozorilo na nevarnost: </a:t>
            </a:r>
            <a:br>
              <a:rPr lang="sl-SI" b="1" dirty="0"/>
            </a:br>
            <a:r>
              <a:rPr lang="sl-SI" dirty="0"/>
              <a:t>enoličen zvok sirene, ki traja dve minuti </a:t>
            </a:r>
          </a:p>
          <a:p>
            <a:pPr marL="514350" indent="-514350">
              <a:buFont typeface="+mj-lt"/>
              <a:buAutoNum type="arabicPeriod"/>
            </a:pPr>
            <a:r>
              <a:rPr lang="sl-SI" b="1" dirty="0"/>
              <a:t>Neposredna nevarnost: </a:t>
            </a:r>
            <a:br>
              <a:rPr lang="sl-SI" b="1" dirty="0"/>
            </a:br>
            <a:r>
              <a:rPr lang="sl-SI" dirty="0"/>
              <a:t>zavijajoč zvok sirene, ki traja 1 minuto</a:t>
            </a:r>
          </a:p>
          <a:p>
            <a:pPr marL="514350" indent="-514350">
              <a:buFont typeface="+mj-lt"/>
              <a:buAutoNum type="arabicPeriod"/>
            </a:pPr>
            <a:r>
              <a:rPr lang="sl-SI" b="1" dirty="0"/>
              <a:t>Konec nevarnosti: </a:t>
            </a:r>
            <a:br>
              <a:rPr lang="sl-SI" b="1" dirty="0"/>
            </a:br>
            <a:r>
              <a:rPr lang="sl-SI" dirty="0"/>
              <a:t>enoličen zvok sirene, ki traja 30 sekund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15CD7459-25BC-8CBC-A715-5ECC840FBC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00893" y="3673173"/>
            <a:ext cx="3945376" cy="131760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54674371-BEBE-3CE2-92F8-501A638FF4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00893" y="5234946"/>
            <a:ext cx="3945376" cy="1317600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6DF3AE6D-5483-6BC4-4E0F-FBF1A9C506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797985" y="2110430"/>
            <a:ext cx="3948284" cy="1318570"/>
          </a:xfrm>
          <a:prstGeom prst="rect">
            <a:avLst/>
          </a:prstGeom>
        </p:spPr>
      </p:pic>
      <p:pic>
        <p:nvPicPr>
          <p:cNvPr id="2" name="opozorilo_na_nevarnost">
            <a:hlinkClick r:id="" action="ppaction://media"/>
            <a:extLst>
              <a:ext uri="{FF2B5EF4-FFF2-40B4-BE49-F238E27FC236}">
                <a16:creationId xmlns:a16="http://schemas.microsoft.com/office/drawing/2014/main" id="{B1AA4C4D-EABF-39C0-BD74-00B1FEE45E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25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007927" y="2981627"/>
            <a:ext cx="447373" cy="447373"/>
          </a:xfrm>
          <a:prstGeom prst="rect">
            <a:avLst/>
          </a:prstGeom>
        </p:spPr>
      </p:pic>
      <p:pic>
        <p:nvPicPr>
          <p:cNvPr id="6" name="neposredna_nevarnost">
            <a:hlinkClick r:id="" action="ppaction://media"/>
            <a:extLst>
              <a:ext uri="{FF2B5EF4-FFF2-40B4-BE49-F238E27FC236}">
                <a16:creationId xmlns:a16="http://schemas.microsoft.com/office/drawing/2014/main" id="{42DA98B9-859A-6167-6956-2D2F4D689C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>
                  <p14:fade out="25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048900" y="4584373"/>
            <a:ext cx="406400" cy="406400"/>
          </a:xfrm>
          <a:prstGeom prst="rect">
            <a:avLst/>
          </a:prstGeom>
        </p:spPr>
      </p:pic>
      <p:pic>
        <p:nvPicPr>
          <p:cNvPr id="8" name="konec_nevarnosti">
            <a:hlinkClick r:id="" action="ppaction://media"/>
            <a:extLst>
              <a:ext uri="{FF2B5EF4-FFF2-40B4-BE49-F238E27FC236}">
                <a16:creationId xmlns:a16="http://schemas.microsoft.com/office/drawing/2014/main" id="{645F4AF9-8528-622F-C8C1-016974E1AD8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>
                  <p14:fade out="25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048900" y="614614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4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A69F1-9B20-82CA-4E96-32A059735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EEC340-1588-9371-AD50-9B4B5D81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199" y="2811859"/>
            <a:ext cx="6658429" cy="1843882"/>
          </a:xfrm>
        </p:spPr>
        <p:txBody>
          <a:bodyPr>
            <a:normAutofit fontScale="90000"/>
          </a:bodyPr>
          <a:lstStyle/>
          <a:p>
            <a:r>
              <a:rPr lang="sl-SI" dirty="0"/>
              <a:t>Naravne in druge nesreče na območju lokalne skupnosti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515A3D1-EA4C-35CD-4E67-D018242FA3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699461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D0D95A2-DA02-A93D-8A2F-4A84E64E1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Varstvo pred naravnimi in drugimi nesrečami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9BC13C7-C295-B3C2-9F25-256A37CAFB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596391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7770E-5948-98DE-2A40-41F151F30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CA6082C-85D5-2D37-6EC5-A35707F5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Najpogostejše nesreče v Logatcu</a:t>
            </a:r>
          </a:p>
        </p:txBody>
      </p:sp>
      <p:sp>
        <p:nvSpPr>
          <p:cNvPr id="2" name="Označba mesta vsebine 1">
            <a:extLst>
              <a:ext uri="{FF2B5EF4-FFF2-40B4-BE49-F238E27FC236}">
                <a16:creationId xmlns:a16="http://schemas.microsoft.com/office/drawing/2014/main" id="{524274EA-A95F-E0BA-D305-407D99788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NARAVNE NESREČE</a:t>
            </a:r>
          </a:p>
          <a:p>
            <a:pPr lvl="1"/>
            <a:r>
              <a:rPr lang="sl-SI" dirty="0"/>
              <a:t>poplave</a:t>
            </a:r>
          </a:p>
          <a:p>
            <a:pPr lvl="1"/>
            <a:r>
              <a:rPr lang="sl-SI" dirty="0"/>
              <a:t>vetrolom</a:t>
            </a:r>
          </a:p>
          <a:p>
            <a:pPr lvl="1"/>
            <a:r>
              <a:rPr lang="sl-SI" dirty="0"/>
              <a:t>snegolom</a:t>
            </a:r>
          </a:p>
          <a:p>
            <a:r>
              <a:rPr lang="sl-SI" dirty="0"/>
              <a:t>DRUGE NESREČE</a:t>
            </a:r>
          </a:p>
          <a:p>
            <a:pPr lvl="1"/>
            <a:r>
              <a:rPr lang="sl-SI" dirty="0"/>
              <a:t>požari</a:t>
            </a:r>
          </a:p>
          <a:p>
            <a:pPr lvl="1"/>
            <a:r>
              <a:rPr lang="sl-SI" dirty="0"/>
              <a:t>prometne nesreče</a:t>
            </a:r>
          </a:p>
          <a:p>
            <a:pPr lvl="1"/>
            <a:r>
              <a:rPr lang="sl-SI" dirty="0"/>
              <a:t>manjše tehnične nesreče</a:t>
            </a:r>
          </a:p>
        </p:txBody>
      </p:sp>
    </p:spTree>
    <p:extLst>
      <p:ext uri="{BB962C8B-B14F-4D97-AF65-F5344CB8AC3E}">
        <p14:creationId xmlns:p14="http://schemas.microsoft.com/office/powerpoint/2010/main" val="3500612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F67C5AAD-21AF-3C83-D559-8BD7E5F13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Regijski center za obveščanje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CB7978A-A960-4463-1D63-461E84FAA2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03899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EB4A7DC-E120-4DCA-BB75-F6D917607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Regijski centri </a:t>
            </a:r>
            <a:br>
              <a:rPr lang="sl-SI" dirty="0"/>
            </a:br>
            <a:r>
              <a:rPr lang="sl-SI" dirty="0"/>
              <a:t>za obveščanje</a:t>
            </a:r>
          </a:p>
        </p:txBody>
      </p:sp>
      <p:pic>
        <p:nvPicPr>
          <p:cNvPr id="10" name="Označba mesta vsebine 9">
            <a:extLst>
              <a:ext uri="{FF2B5EF4-FFF2-40B4-BE49-F238E27FC236}">
                <a16:creationId xmlns:a16="http://schemas.microsoft.com/office/drawing/2014/main" id="{6241B31E-CC52-3E39-EFAC-049C5DFC38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918" t="17673" r="13760" b="13706"/>
          <a:stretch>
            <a:fillRect/>
          </a:stretch>
        </p:blipFill>
        <p:spPr>
          <a:xfrm>
            <a:off x="2592125" y="1631683"/>
            <a:ext cx="7244443" cy="4861192"/>
          </a:xfrm>
        </p:spPr>
      </p:pic>
      <p:pic>
        <p:nvPicPr>
          <p:cNvPr id="12" name="Označba mesta vsebine 11">
            <a:extLst>
              <a:ext uri="{FF2B5EF4-FFF2-40B4-BE49-F238E27FC236}">
                <a16:creationId xmlns:a16="http://schemas.microsoft.com/office/drawing/2014/main" id="{D2398EEE-BE24-49C6-FFF9-269DB50C67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180998">
            <a:off x="4153033" y="4086647"/>
            <a:ext cx="426905" cy="426905"/>
          </a:xfrm>
        </p:spPr>
      </p:pic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DC83E52F-149E-5B5A-81E6-D190436F1EE7}"/>
              </a:ext>
            </a:extLst>
          </p:cNvPr>
          <p:cNvSpPr txBox="1"/>
          <p:nvPr/>
        </p:nvSpPr>
        <p:spPr>
          <a:xfrm>
            <a:off x="838200" y="1999320"/>
            <a:ext cx="2495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13 </a:t>
            </a:r>
            <a:r>
              <a:rPr lang="sl-SI" sz="3200" b="1" dirty="0" err="1"/>
              <a:t>ReCO</a:t>
            </a:r>
            <a:endParaRPr lang="sl-SI" sz="3200" b="1" dirty="0"/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D6402883-1A1D-8B07-A663-CB0FD3EC67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77428" y="4267305"/>
            <a:ext cx="1596179" cy="159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33 -0.16227 L -2.91667E-6 -1.85185E-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26A78BB-60EC-C9D3-11F5-B7CB7F83E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Regijski center </a:t>
            </a:r>
            <a:br>
              <a:rPr lang="sl-SI" dirty="0"/>
            </a:br>
            <a:r>
              <a:rPr lang="sl-SI" dirty="0"/>
              <a:t>za obveščanje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CDA6FE5-FD92-30DF-2304-CBAED48BE3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Deluje neprekinjeno</a:t>
            </a:r>
          </a:p>
          <a:p>
            <a:r>
              <a:rPr lang="sl-SI" dirty="0"/>
              <a:t>Sprejema klice v sili na številko 112</a:t>
            </a:r>
          </a:p>
          <a:p>
            <a:r>
              <a:rPr lang="sl-SI" dirty="0"/>
              <a:t>Aktivirajo gasilce, službe NMP in druge reševalne službe ter obveščajo pristojne inšpekcijske službe</a:t>
            </a:r>
          </a:p>
          <a:p>
            <a:r>
              <a:rPr lang="sl-SI" dirty="0"/>
              <a:t>Zagotavljajo informativno in komunikacijsko podporo vodenju sil za ZRP</a:t>
            </a:r>
          </a:p>
          <a:p>
            <a:endParaRPr lang="sl-SI" dirty="0"/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26912BE8-A015-72DC-2A55-B7B9505BD4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0" name="Slika 9" descr="Slika, ki vsebuje besede zaprt prostor, oseba, računalniški monitor, elektronika&#10;&#10;Vsebina, ustvarjena z UI, morda ni pravilna.">
            <a:extLst>
              <a:ext uri="{FF2B5EF4-FFF2-40B4-BE49-F238E27FC236}">
                <a16:creationId xmlns:a16="http://schemas.microsoft.com/office/drawing/2014/main" id="{EEC3BE12-B821-1DBC-A4E1-8DBD97AF1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013872"/>
            <a:ext cx="6019800" cy="397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223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340204-9429-186C-29A9-9A611CF3F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Sistem varstva pred </a:t>
            </a:r>
            <a:br>
              <a:rPr lang="sl-SI" dirty="0"/>
            </a:br>
            <a:r>
              <a:rPr lang="sl-SI" dirty="0"/>
              <a:t>naravnimi in drugimi nesrečami</a:t>
            </a:r>
          </a:p>
        </p:txBody>
      </p:sp>
      <p:sp>
        <p:nvSpPr>
          <p:cNvPr id="22" name="Označba mesta vsebine 21">
            <a:extLst>
              <a:ext uri="{FF2B5EF4-FFF2-40B4-BE49-F238E27FC236}">
                <a16:creationId xmlns:a16="http://schemas.microsoft.com/office/drawing/2014/main" id="{2A03A93F-95E7-E29F-08BD-5F70ADB1C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0" y="1771650"/>
            <a:ext cx="5019675" cy="4867275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sl-SI" sz="1800" b="1" dirty="0"/>
              <a:t>Naloge SVNDN:</a:t>
            </a:r>
          </a:p>
          <a:p>
            <a:r>
              <a:rPr lang="sl-SI" sz="1800" dirty="0"/>
              <a:t>Razvoj preventivnih dejavnosti</a:t>
            </a:r>
          </a:p>
          <a:p>
            <a:r>
              <a:rPr lang="sl-SI" sz="1800" dirty="0"/>
              <a:t>Odkrivanje, spremljanje ter preučevanje naravnih in drugih nesreč</a:t>
            </a:r>
          </a:p>
          <a:p>
            <a:r>
              <a:rPr lang="sl-SI" sz="1800" dirty="0"/>
              <a:t>Preprečevanje nesreč</a:t>
            </a:r>
          </a:p>
          <a:p>
            <a:r>
              <a:rPr lang="sl-SI" sz="1800" dirty="0"/>
              <a:t>Obveščanje, opozarjanje in alarmiranje</a:t>
            </a:r>
          </a:p>
          <a:p>
            <a:r>
              <a:rPr lang="sl-SI" sz="1800" dirty="0"/>
              <a:t>Organiziranje CZ</a:t>
            </a:r>
          </a:p>
          <a:p>
            <a:r>
              <a:rPr lang="sl-SI" sz="1800" dirty="0"/>
              <a:t>Mobilizacija ter aktiviranje sil za ZRP</a:t>
            </a:r>
          </a:p>
          <a:p>
            <a:r>
              <a:rPr lang="sl-SI" sz="1800" dirty="0"/>
              <a:t>Odrejanje in izvajanje zaščitnih ukrepov</a:t>
            </a:r>
          </a:p>
          <a:p>
            <a:r>
              <a:rPr lang="sl-SI" sz="1800" dirty="0"/>
              <a:t>Reševanje in pomoč</a:t>
            </a:r>
          </a:p>
          <a:p>
            <a:r>
              <a:rPr lang="sl-SI" sz="1800" dirty="0"/>
              <a:t>Odpravljanje posledic nesreč</a:t>
            </a:r>
          </a:p>
          <a:p>
            <a:r>
              <a:rPr lang="sl-SI" sz="1800" dirty="0"/>
              <a:t>Ocenjevanje škode</a:t>
            </a:r>
          </a:p>
          <a:p>
            <a:r>
              <a:rPr lang="sl-SI" sz="1800" dirty="0"/>
              <a:t>Mednarodno sodelovanje</a:t>
            </a:r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F3A466AB-570C-34EA-C649-B9D9CB7B03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25" name="Grafika 24">
            <a:extLst>
              <a:ext uri="{FF2B5EF4-FFF2-40B4-BE49-F238E27FC236}">
                <a16:creationId xmlns:a16="http://schemas.microsoft.com/office/drawing/2014/main" id="{BDC674AE-5FA8-6386-8B6D-2D0917FBCA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92165AB4-18A6-1152-A8B6-2FB07B7DFC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8332F005-E1D2-5CCC-D786-7F564046C7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6ED62851-A214-3BB9-07FC-267BD52321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6475C2D3-A29B-FADE-6CEF-42D8BD62D0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1B833F8B-DE02-728D-AA71-592DD80EA8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37" name="Grafika 36">
            <a:extLst>
              <a:ext uri="{FF2B5EF4-FFF2-40B4-BE49-F238E27FC236}">
                <a16:creationId xmlns:a16="http://schemas.microsoft.com/office/drawing/2014/main" id="{0238F643-C699-CB8E-5967-020823B8202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6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2DF259-3372-BA57-552F-620A9659B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Sistem varstva pred naravnimi in drugimi nesrečami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601271D-08CE-B47A-C050-EAB2C7C5B1E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/>
              <a:t>Namenjen je zagotavljanju varstva ljudi, živali, premoženja, kulturne dediščine ter okolja pred naravnimi in drugimi nesrečami. </a:t>
            </a:r>
          </a:p>
          <a:p>
            <a:r>
              <a:rPr lang="sl-SI" dirty="0"/>
              <a:t>Cilj je zmanjšati število nesreč ter preprečiti žrtve in druge posledice oziroma zmanjšati njihovo število. </a:t>
            </a:r>
          </a:p>
          <a:p>
            <a:r>
              <a:rPr lang="sl-SI" dirty="0"/>
              <a:t>Celovit sistem organizirajo: država, občine in druge lokalne skupnosti. </a:t>
            </a:r>
          </a:p>
          <a:p>
            <a:endParaRPr lang="sl-SI" dirty="0"/>
          </a:p>
        </p:txBody>
      </p:sp>
      <p:pic>
        <p:nvPicPr>
          <p:cNvPr id="6" name="Označba mesta vsebine 4">
            <a:extLst>
              <a:ext uri="{FF2B5EF4-FFF2-40B4-BE49-F238E27FC236}">
                <a16:creationId xmlns:a16="http://schemas.microsoft.com/office/drawing/2014/main" id="{349A44F5-923B-3056-9F55-019B57752E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7415" r="22229" b="12121"/>
          <a:stretch>
            <a:fillRect/>
          </a:stretch>
        </p:blipFill>
        <p:spPr bwMode="auto">
          <a:xfrm>
            <a:off x="6172200" y="2288747"/>
            <a:ext cx="5181600" cy="3425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438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Pravokotnik 1101">
            <a:extLst>
              <a:ext uri="{FF2B5EF4-FFF2-40B4-BE49-F238E27FC236}">
                <a16:creationId xmlns:a16="http://schemas.microsoft.com/office/drawing/2014/main" id="{DF3F48AD-1B36-BD97-81A0-21F445DB0523}"/>
              </a:ext>
            </a:extLst>
          </p:cNvPr>
          <p:cNvSpPr>
            <a:spLocks/>
          </p:cNvSpPr>
          <p:nvPr/>
        </p:nvSpPr>
        <p:spPr>
          <a:xfrm rot="16200000">
            <a:off x="7175438" y="2220824"/>
            <a:ext cx="4657722" cy="4386006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l-SI" dirty="0"/>
              <a:t>DOLŽNOSTNE SILE (CIVILNA ZAŠČITA)</a:t>
            </a:r>
          </a:p>
        </p:txBody>
      </p:sp>
      <p:sp>
        <p:nvSpPr>
          <p:cNvPr id="1101" name="Pravokotnik 1100">
            <a:extLst>
              <a:ext uri="{FF2B5EF4-FFF2-40B4-BE49-F238E27FC236}">
                <a16:creationId xmlns:a16="http://schemas.microsoft.com/office/drawing/2014/main" id="{5C3A4E05-080D-A3D5-88A5-77B0C450E53C}"/>
              </a:ext>
            </a:extLst>
          </p:cNvPr>
          <p:cNvSpPr/>
          <p:nvPr/>
        </p:nvSpPr>
        <p:spPr>
          <a:xfrm rot="16200000">
            <a:off x="3533992" y="3056726"/>
            <a:ext cx="4657722" cy="27142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l-SI" dirty="0"/>
              <a:t>POKLICNE SILE</a:t>
            </a:r>
          </a:p>
        </p:txBody>
      </p:sp>
      <p:sp>
        <p:nvSpPr>
          <p:cNvPr id="1100" name="Pravokotnik 1099">
            <a:extLst>
              <a:ext uri="{FF2B5EF4-FFF2-40B4-BE49-F238E27FC236}">
                <a16:creationId xmlns:a16="http://schemas.microsoft.com/office/drawing/2014/main" id="{5BF2E5E8-8EFF-D3C5-C86E-790FA600C9AA}"/>
              </a:ext>
            </a:extLst>
          </p:cNvPr>
          <p:cNvSpPr/>
          <p:nvPr/>
        </p:nvSpPr>
        <p:spPr>
          <a:xfrm rot="16200000">
            <a:off x="74615" y="2437241"/>
            <a:ext cx="4657724" cy="3953167"/>
          </a:xfrm>
          <a:prstGeom prst="rect">
            <a:avLst/>
          </a:prstGeom>
          <a:solidFill>
            <a:srgbClr val="B748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l-SI" dirty="0"/>
              <a:t>PROSTOVOLJNE SILE</a:t>
            </a: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F6B6B14-2481-00F4-288D-1F09FE53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 kom gasilci sodelujemo?</a:t>
            </a: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EC4731DA-E323-B3A7-A0D5-084D499C7A9E}"/>
              </a:ext>
            </a:extLst>
          </p:cNvPr>
          <p:cNvGrpSpPr/>
          <p:nvPr/>
        </p:nvGrpSpPr>
        <p:grpSpPr>
          <a:xfrm>
            <a:off x="828063" y="2134674"/>
            <a:ext cx="1672241" cy="571009"/>
            <a:chOff x="4980214" y="3886200"/>
            <a:chExt cx="2008415" cy="685800"/>
          </a:xfrm>
        </p:grpSpPr>
        <p:sp>
          <p:nvSpPr>
            <p:cNvPr id="7" name="Pravokotnik 6">
              <a:extLst>
                <a:ext uri="{FF2B5EF4-FFF2-40B4-BE49-F238E27FC236}">
                  <a16:creationId xmlns:a16="http://schemas.microsoft.com/office/drawing/2014/main" id="{9C124215-B9C6-DB2A-7705-CE06A90C6A57}"/>
                </a:ext>
              </a:extLst>
            </p:cNvPr>
            <p:cNvSpPr/>
            <p:nvPr/>
          </p:nvSpPr>
          <p:spPr>
            <a:xfrm>
              <a:off x="4980214" y="3886200"/>
              <a:ext cx="2008415" cy="6858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B748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pic>
          <p:nvPicPr>
            <p:cNvPr id="5" name="Grafika 4">
              <a:extLst>
                <a:ext uri="{FF2B5EF4-FFF2-40B4-BE49-F238E27FC236}">
                  <a16:creationId xmlns:a16="http://schemas.microsoft.com/office/drawing/2014/main" id="{5527D223-7AD5-C63D-8601-CE748C02B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164306" y="3942850"/>
              <a:ext cx="770648" cy="582559"/>
            </a:xfrm>
            <a:prstGeom prst="rect">
              <a:avLst/>
            </a:prstGeom>
          </p:spPr>
        </p:pic>
        <p:sp>
          <p:nvSpPr>
            <p:cNvPr id="6" name="PoljeZBesedilom 5">
              <a:extLst>
                <a:ext uri="{FF2B5EF4-FFF2-40B4-BE49-F238E27FC236}">
                  <a16:creationId xmlns:a16="http://schemas.microsoft.com/office/drawing/2014/main" id="{90A30999-EAA1-45A0-ED04-DFF80FE49FB2}"/>
                </a:ext>
              </a:extLst>
            </p:cNvPr>
            <p:cNvSpPr txBox="1"/>
            <p:nvPr/>
          </p:nvSpPr>
          <p:spPr>
            <a:xfrm>
              <a:off x="4980214" y="3973633"/>
              <a:ext cx="1322615" cy="481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GASILSKA SLUŽBA</a:t>
              </a:r>
            </a:p>
          </p:txBody>
        </p: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AEB00F81-98AC-8099-C7E6-58089D3E7186}"/>
              </a:ext>
            </a:extLst>
          </p:cNvPr>
          <p:cNvGrpSpPr/>
          <p:nvPr/>
        </p:nvGrpSpPr>
        <p:grpSpPr>
          <a:xfrm>
            <a:off x="4942151" y="2135575"/>
            <a:ext cx="1661060" cy="627414"/>
            <a:chOff x="4422636" y="2851704"/>
            <a:chExt cx="2008416" cy="758616"/>
          </a:xfrm>
        </p:grpSpPr>
        <p:sp>
          <p:nvSpPr>
            <p:cNvPr id="8" name="Pravokotnik 7">
              <a:extLst>
                <a:ext uri="{FF2B5EF4-FFF2-40B4-BE49-F238E27FC236}">
                  <a16:creationId xmlns:a16="http://schemas.microsoft.com/office/drawing/2014/main" id="{0C75D4E4-FD13-C524-B1E2-B2B3A8843854}"/>
                </a:ext>
              </a:extLst>
            </p:cNvPr>
            <p:cNvSpPr/>
            <p:nvPr/>
          </p:nvSpPr>
          <p:spPr>
            <a:xfrm>
              <a:off x="4422637" y="2858357"/>
              <a:ext cx="2008415" cy="7453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10" name="PoljeZBesedilom 9">
              <a:extLst>
                <a:ext uri="{FF2B5EF4-FFF2-40B4-BE49-F238E27FC236}">
                  <a16:creationId xmlns:a16="http://schemas.microsoft.com/office/drawing/2014/main" id="{11D66FCD-9C22-FB7F-4A83-CA8358FD3E3B}"/>
                </a:ext>
              </a:extLst>
            </p:cNvPr>
            <p:cNvSpPr txBox="1"/>
            <p:nvPr/>
          </p:nvSpPr>
          <p:spPr>
            <a:xfrm>
              <a:off x="4422636" y="2851704"/>
              <a:ext cx="1326756" cy="745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NUJNA MEDICINSKA POMOČ</a:t>
              </a:r>
            </a:p>
          </p:txBody>
        </p:sp>
        <p:pic>
          <p:nvPicPr>
            <p:cNvPr id="12" name="Slika 11" descr="Slika, ki vsebuje besede simbol, logotip, pisava, emblem&#10;&#10;Vsebina, ustvarjena z UI, morda ni pravilna.">
              <a:extLst>
                <a:ext uri="{FF2B5EF4-FFF2-40B4-BE49-F238E27FC236}">
                  <a16:creationId xmlns:a16="http://schemas.microsoft.com/office/drawing/2014/main" id="{AFD9EC57-DC18-4BB1-4477-E8465A5EB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9393" y="2865007"/>
              <a:ext cx="601219" cy="745313"/>
            </a:xfrm>
            <a:prstGeom prst="rect">
              <a:avLst/>
            </a:prstGeom>
          </p:spPr>
        </p:pic>
      </p:grp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66838584-5291-699B-72F6-6A754A3DDED6}"/>
              </a:ext>
            </a:extLst>
          </p:cNvPr>
          <p:cNvGrpSpPr/>
          <p:nvPr/>
        </p:nvGrpSpPr>
        <p:grpSpPr>
          <a:xfrm>
            <a:off x="4921468" y="2812901"/>
            <a:ext cx="1289531" cy="629340"/>
            <a:chOff x="4871855" y="4874078"/>
            <a:chExt cx="1559195" cy="760946"/>
          </a:xfrm>
        </p:grpSpPr>
        <p:sp>
          <p:nvSpPr>
            <p:cNvPr id="16" name="Pravokotnik 15">
              <a:extLst>
                <a:ext uri="{FF2B5EF4-FFF2-40B4-BE49-F238E27FC236}">
                  <a16:creationId xmlns:a16="http://schemas.microsoft.com/office/drawing/2014/main" id="{A672B972-AE59-2A50-C364-A4305BB38C2F}"/>
                </a:ext>
              </a:extLst>
            </p:cNvPr>
            <p:cNvSpPr/>
            <p:nvPr/>
          </p:nvSpPr>
          <p:spPr>
            <a:xfrm>
              <a:off x="4893545" y="4874078"/>
              <a:ext cx="1537505" cy="7609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18" name="PoljeZBesedilom 17">
              <a:extLst>
                <a:ext uri="{FF2B5EF4-FFF2-40B4-BE49-F238E27FC236}">
                  <a16:creationId xmlns:a16="http://schemas.microsoft.com/office/drawing/2014/main" id="{105CE88B-AF15-B255-11CD-432B9AA6D8C6}"/>
                </a:ext>
              </a:extLst>
            </p:cNvPr>
            <p:cNvSpPr txBox="1"/>
            <p:nvPr/>
          </p:nvSpPr>
          <p:spPr>
            <a:xfrm>
              <a:off x="4871855" y="4897518"/>
              <a:ext cx="1177245" cy="671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POKLICNE GASILSKE ENOTE</a:t>
              </a:r>
            </a:p>
          </p:txBody>
        </p:sp>
        <p:pic>
          <p:nvPicPr>
            <p:cNvPr id="20" name="Grafika 19">
              <a:extLst>
                <a:ext uri="{FF2B5EF4-FFF2-40B4-BE49-F238E27FC236}">
                  <a16:creationId xmlns:a16="http://schemas.microsoft.com/office/drawing/2014/main" id="{88EEF3B4-39F4-3FE2-F813-8CE62C676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64723" y="4961473"/>
              <a:ext cx="416487" cy="568785"/>
            </a:xfrm>
            <a:prstGeom prst="rect">
              <a:avLst/>
            </a:prstGeom>
          </p:spPr>
        </p:pic>
      </p:grp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A2F21532-286F-981A-B6F4-1C960C5B3BC4}"/>
              </a:ext>
            </a:extLst>
          </p:cNvPr>
          <p:cNvGrpSpPr/>
          <p:nvPr/>
        </p:nvGrpSpPr>
        <p:grpSpPr>
          <a:xfrm>
            <a:off x="2541757" y="4757811"/>
            <a:ext cx="1588095" cy="620559"/>
            <a:chOff x="2524499" y="4803929"/>
            <a:chExt cx="1907353" cy="745312"/>
          </a:xfrm>
        </p:grpSpPr>
        <p:sp>
          <p:nvSpPr>
            <p:cNvPr id="24" name="Pravokotnik 23">
              <a:extLst>
                <a:ext uri="{FF2B5EF4-FFF2-40B4-BE49-F238E27FC236}">
                  <a16:creationId xmlns:a16="http://schemas.microsoft.com/office/drawing/2014/main" id="{94DCE588-AC58-8B4F-D9E0-00BC0FAD733F}"/>
                </a:ext>
              </a:extLst>
            </p:cNvPr>
            <p:cNvSpPr/>
            <p:nvPr/>
          </p:nvSpPr>
          <p:spPr>
            <a:xfrm>
              <a:off x="2533714" y="4803929"/>
              <a:ext cx="1898138" cy="74531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B748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25" name="PoljeZBesedilom 24">
              <a:extLst>
                <a:ext uri="{FF2B5EF4-FFF2-40B4-BE49-F238E27FC236}">
                  <a16:creationId xmlns:a16="http://schemas.microsoft.com/office/drawing/2014/main" id="{22D5B064-8B22-A952-0DCD-24F1B67655CB}"/>
                </a:ext>
              </a:extLst>
            </p:cNvPr>
            <p:cNvSpPr txBox="1"/>
            <p:nvPr/>
          </p:nvSpPr>
          <p:spPr>
            <a:xfrm>
              <a:off x="2524499" y="4849974"/>
              <a:ext cx="1266007" cy="671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GORSKA REŠEVALNA SLUŽBA</a:t>
              </a:r>
            </a:p>
          </p:txBody>
        </p:sp>
        <p:pic>
          <p:nvPicPr>
            <p:cNvPr id="30" name="Slika 29" descr="Slika, ki vsebuje besede emblem, simbol, logotip, blagovna znamka&#10;&#10;Vsebina, ustvarjena z UI, morda ni pravilna.">
              <a:extLst>
                <a:ext uri="{FF2B5EF4-FFF2-40B4-BE49-F238E27FC236}">
                  <a16:creationId xmlns:a16="http://schemas.microsoft.com/office/drawing/2014/main" id="{E13CF0D1-2265-7408-E6B5-1E7C70BF5E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6429" y="4863339"/>
              <a:ext cx="632131" cy="632131"/>
            </a:xfrm>
            <a:prstGeom prst="rect">
              <a:avLst/>
            </a:prstGeom>
          </p:spPr>
        </p:pic>
      </p:grpSp>
      <p:grpSp>
        <p:nvGrpSpPr>
          <p:cNvPr id="38" name="Skupina 37">
            <a:extLst>
              <a:ext uri="{FF2B5EF4-FFF2-40B4-BE49-F238E27FC236}">
                <a16:creationId xmlns:a16="http://schemas.microsoft.com/office/drawing/2014/main" id="{AA8A1512-A89A-BCBD-8BAC-1AFC6FC09839}"/>
              </a:ext>
            </a:extLst>
          </p:cNvPr>
          <p:cNvGrpSpPr/>
          <p:nvPr/>
        </p:nvGrpSpPr>
        <p:grpSpPr>
          <a:xfrm>
            <a:off x="828063" y="3417409"/>
            <a:ext cx="1644420" cy="633577"/>
            <a:chOff x="7824780" y="5752603"/>
            <a:chExt cx="1975002" cy="760946"/>
          </a:xfrm>
        </p:grpSpPr>
        <p:sp>
          <p:nvSpPr>
            <p:cNvPr id="33" name="Pravokotnik 32">
              <a:extLst>
                <a:ext uri="{FF2B5EF4-FFF2-40B4-BE49-F238E27FC236}">
                  <a16:creationId xmlns:a16="http://schemas.microsoft.com/office/drawing/2014/main" id="{0029E69B-E05C-4AA7-DD51-D9FE6F606CA0}"/>
                </a:ext>
              </a:extLst>
            </p:cNvPr>
            <p:cNvSpPr/>
            <p:nvPr/>
          </p:nvSpPr>
          <p:spPr>
            <a:xfrm>
              <a:off x="7824780" y="5752603"/>
              <a:ext cx="1975002" cy="7609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B748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34" name="PoljeZBesedilom 33">
              <a:extLst>
                <a:ext uri="{FF2B5EF4-FFF2-40B4-BE49-F238E27FC236}">
                  <a16:creationId xmlns:a16="http://schemas.microsoft.com/office/drawing/2014/main" id="{7F3BC5F1-30CD-DC32-F1BB-8AACDD508180}"/>
                </a:ext>
              </a:extLst>
            </p:cNvPr>
            <p:cNvSpPr txBox="1"/>
            <p:nvPr/>
          </p:nvSpPr>
          <p:spPr>
            <a:xfrm>
              <a:off x="7824780" y="5763744"/>
              <a:ext cx="1266007" cy="671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JAMARSKA REŠEVALNA SLUŽBA</a:t>
              </a:r>
            </a:p>
          </p:txBody>
        </p:sp>
        <p:pic>
          <p:nvPicPr>
            <p:cNvPr id="36" name="Picture 2">
              <a:extLst>
                <a:ext uri="{FF2B5EF4-FFF2-40B4-BE49-F238E27FC236}">
                  <a16:creationId xmlns:a16="http://schemas.microsoft.com/office/drawing/2014/main" id="{66EFC21E-26A3-D8F0-4F49-537EDED4A8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0787" y="5806670"/>
              <a:ext cx="652812" cy="6528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Skupina 44">
            <a:extLst>
              <a:ext uri="{FF2B5EF4-FFF2-40B4-BE49-F238E27FC236}">
                <a16:creationId xmlns:a16="http://schemas.microsoft.com/office/drawing/2014/main" id="{294F81B7-A240-29B9-064D-7151B0197384}"/>
              </a:ext>
            </a:extLst>
          </p:cNvPr>
          <p:cNvGrpSpPr/>
          <p:nvPr/>
        </p:nvGrpSpPr>
        <p:grpSpPr>
          <a:xfrm>
            <a:off x="824803" y="4762712"/>
            <a:ext cx="1672241" cy="620560"/>
            <a:chOff x="6374420" y="2685201"/>
            <a:chExt cx="2008415" cy="745313"/>
          </a:xfrm>
        </p:grpSpPr>
        <p:sp>
          <p:nvSpPr>
            <p:cNvPr id="40" name="Pravokotnik 39">
              <a:extLst>
                <a:ext uri="{FF2B5EF4-FFF2-40B4-BE49-F238E27FC236}">
                  <a16:creationId xmlns:a16="http://schemas.microsoft.com/office/drawing/2014/main" id="{36F757A5-DB15-9B5F-5888-D46D9AE3271D}"/>
                </a:ext>
              </a:extLst>
            </p:cNvPr>
            <p:cNvSpPr/>
            <p:nvPr/>
          </p:nvSpPr>
          <p:spPr>
            <a:xfrm>
              <a:off x="6374420" y="2685201"/>
              <a:ext cx="2008415" cy="7453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B748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41" name="PoljeZBesedilom 40">
              <a:extLst>
                <a:ext uri="{FF2B5EF4-FFF2-40B4-BE49-F238E27FC236}">
                  <a16:creationId xmlns:a16="http://schemas.microsoft.com/office/drawing/2014/main" id="{CE1B1762-BF46-D98C-34EE-5AD8DF50C079}"/>
                </a:ext>
              </a:extLst>
            </p:cNvPr>
            <p:cNvSpPr txBox="1"/>
            <p:nvPr/>
          </p:nvSpPr>
          <p:spPr>
            <a:xfrm>
              <a:off x="6374420" y="2691852"/>
              <a:ext cx="1338999" cy="671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PODVODNA REŠEVALNA SLUŽBA</a:t>
              </a:r>
            </a:p>
          </p:txBody>
        </p:sp>
        <p:pic>
          <p:nvPicPr>
            <p:cNvPr id="44" name="Slika 43" descr="Slika, ki vsebuje besede emblem, logotip, simbol, blagovna znamka&#10;&#10;Vsebina, ustvarjena z UI, morda ni pravilna.">
              <a:extLst>
                <a:ext uri="{FF2B5EF4-FFF2-40B4-BE49-F238E27FC236}">
                  <a16:creationId xmlns:a16="http://schemas.microsoft.com/office/drawing/2014/main" id="{3326716C-B612-B1E9-DF6E-E6FFB3BC4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1176" y="2736893"/>
              <a:ext cx="636285" cy="641927"/>
            </a:xfrm>
            <a:prstGeom prst="rect">
              <a:avLst/>
            </a:prstGeom>
          </p:spPr>
        </p:pic>
      </p:grpSp>
      <p:grpSp>
        <p:nvGrpSpPr>
          <p:cNvPr id="54" name="Skupina 53">
            <a:extLst>
              <a:ext uri="{FF2B5EF4-FFF2-40B4-BE49-F238E27FC236}">
                <a16:creationId xmlns:a16="http://schemas.microsoft.com/office/drawing/2014/main" id="{F285BD5C-48B1-9B30-6AB3-4319E3DA60C8}"/>
              </a:ext>
            </a:extLst>
          </p:cNvPr>
          <p:cNvGrpSpPr/>
          <p:nvPr/>
        </p:nvGrpSpPr>
        <p:grpSpPr>
          <a:xfrm>
            <a:off x="828063" y="2751266"/>
            <a:ext cx="2266079" cy="620560"/>
            <a:chOff x="8001784" y="3812721"/>
            <a:chExt cx="2721633" cy="745313"/>
          </a:xfrm>
        </p:grpSpPr>
        <p:sp>
          <p:nvSpPr>
            <p:cNvPr id="47" name="Pravokotnik 46">
              <a:extLst>
                <a:ext uri="{FF2B5EF4-FFF2-40B4-BE49-F238E27FC236}">
                  <a16:creationId xmlns:a16="http://schemas.microsoft.com/office/drawing/2014/main" id="{F9AFBF89-8927-A212-A1BA-ACD8731461C9}"/>
                </a:ext>
              </a:extLst>
            </p:cNvPr>
            <p:cNvSpPr/>
            <p:nvPr/>
          </p:nvSpPr>
          <p:spPr>
            <a:xfrm>
              <a:off x="8001784" y="3812721"/>
              <a:ext cx="2721633" cy="7453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B748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48" name="PoljeZBesedilom 47">
              <a:extLst>
                <a:ext uri="{FF2B5EF4-FFF2-40B4-BE49-F238E27FC236}">
                  <a16:creationId xmlns:a16="http://schemas.microsoft.com/office/drawing/2014/main" id="{A6C1F377-9457-CED6-4C43-8D4F81C986DE}"/>
                </a:ext>
              </a:extLst>
            </p:cNvPr>
            <p:cNvSpPr txBox="1"/>
            <p:nvPr/>
          </p:nvSpPr>
          <p:spPr>
            <a:xfrm>
              <a:off x="8001784" y="3861349"/>
              <a:ext cx="1330910" cy="671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ENOTE REŠEVALNIH PSOV</a:t>
              </a:r>
            </a:p>
          </p:txBody>
        </p:sp>
        <p:pic>
          <p:nvPicPr>
            <p:cNvPr id="51" name="Slika 50" descr="Slika, ki vsebuje besede simbol, logotip, pisava, emblem&#10;&#10;Vsebina, ustvarjena z UI, morda ni pravilna.">
              <a:extLst>
                <a:ext uri="{FF2B5EF4-FFF2-40B4-BE49-F238E27FC236}">
                  <a16:creationId xmlns:a16="http://schemas.microsoft.com/office/drawing/2014/main" id="{7D77C937-FF15-4AEE-6C85-3D3C694A4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4378" y="3871327"/>
              <a:ext cx="650993" cy="650993"/>
            </a:xfrm>
            <a:prstGeom prst="rect">
              <a:avLst/>
            </a:prstGeom>
          </p:spPr>
        </p:pic>
        <p:pic>
          <p:nvPicPr>
            <p:cNvPr id="53" name="Slika 52" descr="Slika, ki vsebuje besede konj, simbol&#10;&#10;Vsebina, ustvarjena z UI, morda ni pravilna.">
              <a:extLst>
                <a:ext uri="{FF2B5EF4-FFF2-40B4-BE49-F238E27FC236}">
                  <a16:creationId xmlns:a16="http://schemas.microsoft.com/office/drawing/2014/main" id="{7AF39989-77BD-0F7D-6B7D-A5FE05A38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8898" y="3861348"/>
              <a:ext cx="650993" cy="650993"/>
            </a:xfrm>
            <a:prstGeom prst="rect">
              <a:avLst/>
            </a:prstGeom>
          </p:spPr>
        </p:pic>
      </p:grpSp>
      <p:grpSp>
        <p:nvGrpSpPr>
          <p:cNvPr id="1024" name="Skupina 1023">
            <a:extLst>
              <a:ext uri="{FF2B5EF4-FFF2-40B4-BE49-F238E27FC236}">
                <a16:creationId xmlns:a16="http://schemas.microsoft.com/office/drawing/2014/main" id="{F3A65B88-8ED2-9625-D8BE-1A0BDC03C6C9}"/>
              </a:ext>
            </a:extLst>
          </p:cNvPr>
          <p:cNvGrpSpPr/>
          <p:nvPr/>
        </p:nvGrpSpPr>
        <p:grpSpPr>
          <a:xfrm>
            <a:off x="824804" y="6094995"/>
            <a:ext cx="2944134" cy="571009"/>
            <a:chOff x="1381573" y="3812721"/>
            <a:chExt cx="3535998" cy="685800"/>
          </a:xfrm>
        </p:grpSpPr>
        <p:sp>
          <p:nvSpPr>
            <p:cNvPr id="56" name="Pravokotnik 55">
              <a:extLst>
                <a:ext uri="{FF2B5EF4-FFF2-40B4-BE49-F238E27FC236}">
                  <a16:creationId xmlns:a16="http://schemas.microsoft.com/office/drawing/2014/main" id="{11EE5644-4117-6FFD-9E7F-4F3A060933AD}"/>
                </a:ext>
              </a:extLst>
            </p:cNvPr>
            <p:cNvSpPr/>
            <p:nvPr/>
          </p:nvSpPr>
          <p:spPr>
            <a:xfrm>
              <a:off x="1381573" y="3812721"/>
              <a:ext cx="3535998" cy="6858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B748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57" name="PoljeZBesedilom 56">
              <a:extLst>
                <a:ext uri="{FF2B5EF4-FFF2-40B4-BE49-F238E27FC236}">
                  <a16:creationId xmlns:a16="http://schemas.microsoft.com/office/drawing/2014/main" id="{FF75FD07-AA19-44D6-65B8-D4BA8755872A}"/>
                </a:ext>
              </a:extLst>
            </p:cNvPr>
            <p:cNvSpPr txBox="1"/>
            <p:nvPr/>
          </p:nvSpPr>
          <p:spPr>
            <a:xfrm>
              <a:off x="1421281" y="3894011"/>
              <a:ext cx="2306528" cy="481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ENOTE ZA POSTAVITEV ZAČASNIH PREBIVALIŠČ</a:t>
              </a:r>
            </a:p>
          </p:txBody>
        </p:sp>
        <p:pic>
          <p:nvPicPr>
            <p:cNvPr id="61" name="Slika 60">
              <a:extLst>
                <a:ext uri="{FF2B5EF4-FFF2-40B4-BE49-F238E27FC236}">
                  <a16:creationId xmlns:a16="http://schemas.microsoft.com/office/drawing/2014/main" id="{D63030D9-3A1F-CEDB-139D-6049A8B56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292933" y="3857795"/>
              <a:ext cx="595653" cy="595653"/>
            </a:xfrm>
            <a:prstGeom prst="rect">
              <a:avLst/>
            </a:prstGeom>
          </p:spPr>
        </p:pic>
        <p:pic>
          <p:nvPicPr>
            <p:cNvPr id="63" name="Grafika 62">
              <a:extLst>
                <a:ext uri="{FF2B5EF4-FFF2-40B4-BE49-F238E27FC236}">
                  <a16:creationId xmlns:a16="http://schemas.microsoft.com/office/drawing/2014/main" id="{ECE20D65-C114-6E44-C92B-8A26D0630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723653" y="3891346"/>
              <a:ext cx="556664" cy="528550"/>
            </a:xfrm>
            <a:prstGeom prst="rect">
              <a:avLst/>
            </a:prstGeom>
          </p:spPr>
        </p:pic>
      </p:grpSp>
      <p:grpSp>
        <p:nvGrpSpPr>
          <p:cNvPr id="1035" name="Skupina 1034">
            <a:extLst>
              <a:ext uri="{FF2B5EF4-FFF2-40B4-BE49-F238E27FC236}">
                <a16:creationId xmlns:a16="http://schemas.microsoft.com/office/drawing/2014/main" id="{7C835C9F-A7C0-5ADC-6759-E0A1BD575631}"/>
              </a:ext>
            </a:extLst>
          </p:cNvPr>
          <p:cNvGrpSpPr/>
          <p:nvPr/>
        </p:nvGrpSpPr>
        <p:grpSpPr>
          <a:xfrm>
            <a:off x="824803" y="4096569"/>
            <a:ext cx="1925669" cy="620560"/>
            <a:chOff x="1320800" y="2554386"/>
            <a:chExt cx="2312791" cy="745313"/>
          </a:xfrm>
        </p:grpSpPr>
        <p:sp>
          <p:nvSpPr>
            <p:cNvPr id="1032" name="Pravokotnik 1031">
              <a:extLst>
                <a:ext uri="{FF2B5EF4-FFF2-40B4-BE49-F238E27FC236}">
                  <a16:creationId xmlns:a16="http://schemas.microsoft.com/office/drawing/2014/main" id="{850E6EDD-C6B4-B701-83B8-B21AA0864AFB}"/>
                </a:ext>
              </a:extLst>
            </p:cNvPr>
            <p:cNvSpPr/>
            <p:nvPr/>
          </p:nvSpPr>
          <p:spPr>
            <a:xfrm>
              <a:off x="1320800" y="2554386"/>
              <a:ext cx="2312791" cy="7453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B748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1033" name="PoljeZBesedilom 1032">
              <a:extLst>
                <a:ext uri="{FF2B5EF4-FFF2-40B4-BE49-F238E27FC236}">
                  <a16:creationId xmlns:a16="http://schemas.microsoft.com/office/drawing/2014/main" id="{BBCE607A-1319-8B0E-93CA-A49C99E4740F}"/>
                </a:ext>
              </a:extLst>
            </p:cNvPr>
            <p:cNvSpPr txBox="1"/>
            <p:nvPr/>
          </p:nvSpPr>
          <p:spPr>
            <a:xfrm>
              <a:off x="1320800" y="2557710"/>
              <a:ext cx="1646262" cy="671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ENOTE </a:t>
              </a:r>
              <a:r>
                <a:rPr lang="sl-SI" sz="1100" dirty="0"/>
                <a:t>ZA ZAGOTAVLJANJE ZVEZ</a:t>
              </a:r>
            </a:p>
          </p:txBody>
        </p:sp>
        <p:pic>
          <p:nvPicPr>
            <p:cNvPr id="1030" name="Grafika 1029">
              <a:extLst>
                <a:ext uri="{FF2B5EF4-FFF2-40B4-BE49-F238E27FC236}">
                  <a16:creationId xmlns:a16="http://schemas.microsoft.com/office/drawing/2014/main" id="{65D7610D-C73F-ADC5-CB77-77C43C2B3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981909" y="2611405"/>
              <a:ext cx="565342" cy="631275"/>
            </a:xfrm>
            <a:prstGeom prst="rect">
              <a:avLst/>
            </a:prstGeom>
          </p:spPr>
        </p:pic>
      </p:grpSp>
      <p:grpSp>
        <p:nvGrpSpPr>
          <p:cNvPr id="1042" name="Skupina 1041">
            <a:extLst>
              <a:ext uri="{FF2B5EF4-FFF2-40B4-BE49-F238E27FC236}">
                <a16:creationId xmlns:a16="http://schemas.microsoft.com/office/drawing/2014/main" id="{CA237B0D-9736-750E-1D76-3C82F165E93B}"/>
              </a:ext>
            </a:extLst>
          </p:cNvPr>
          <p:cNvGrpSpPr/>
          <p:nvPr/>
        </p:nvGrpSpPr>
        <p:grpSpPr>
          <a:xfrm>
            <a:off x="824804" y="5428855"/>
            <a:ext cx="2035596" cy="620560"/>
            <a:chOff x="2441220" y="5998165"/>
            <a:chExt cx="2444816" cy="745313"/>
          </a:xfrm>
        </p:grpSpPr>
        <p:sp>
          <p:nvSpPr>
            <p:cNvPr id="1037" name="Pravokotnik 1036">
              <a:extLst>
                <a:ext uri="{FF2B5EF4-FFF2-40B4-BE49-F238E27FC236}">
                  <a16:creationId xmlns:a16="http://schemas.microsoft.com/office/drawing/2014/main" id="{AC56AF46-26E4-9F4B-6250-8A5511F69BDE}"/>
                </a:ext>
              </a:extLst>
            </p:cNvPr>
            <p:cNvSpPr/>
            <p:nvPr/>
          </p:nvSpPr>
          <p:spPr>
            <a:xfrm>
              <a:off x="2441220" y="5998165"/>
              <a:ext cx="2444816" cy="7453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B7482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1038" name="PoljeZBesedilom 1037">
              <a:extLst>
                <a:ext uri="{FF2B5EF4-FFF2-40B4-BE49-F238E27FC236}">
                  <a16:creationId xmlns:a16="http://schemas.microsoft.com/office/drawing/2014/main" id="{B02BE925-6A85-03A5-3F12-8657A07ACE68}"/>
                </a:ext>
              </a:extLst>
            </p:cNvPr>
            <p:cNvSpPr txBox="1"/>
            <p:nvPr/>
          </p:nvSpPr>
          <p:spPr>
            <a:xfrm>
              <a:off x="2441220" y="6001489"/>
              <a:ext cx="1685913" cy="671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STACIONARIJ IN POIZVEDOVALNA SLUŽBA</a:t>
              </a:r>
            </a:p>
          </p:txBody>
        </p:sp>
        <p:pic>
          <p:nvPicPr>
            <p:cNvPr id="1041" name="Slika 1040" descr="Slika, ki vsebuje besede simbol, besedilo, logotip, pisava&#10;&#10;Vsebina, ustvarjena z UI, morda ni pravilna.">
              <a:extLst>
                <a:ext uri="{FF2B5EF4-FFF2-40B4-BE49-F238E27FC236}">
                  <a16:creationId xmlns:a16="http://schemas.microsoft.com/office/drawing/2014/main" id="{A88DF465-7ABE-C370-973A-2855A3E9F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7133" y="6027921"/>
              <a:ext cx="685800" cy="685800"/>
            </a:xfrm>
            <a:prstGeom prst="rect">
              <a:avLst/>
            </a:prstGeom>
          </p:spPr>
        </p:pic>
      </p:grpSp>
      <p:grpSp>
        <p:nvGrpSpPr>
          <p:cNvPr id="1052" name="Skupina 1051">
            <a:extLst>
              <a:ext uri="{FF2B5EF4-FFF2-40B4-BE49-F238E27FC236}">
                <a16:creationId xmlns:a16="http://schemas.microsoft.com/office/drawing/2014/main" id="{60FC3D11-2235-B8CD-72E3-085BE98C2769}"/>
              </a:ext>
            </a:extLst>
          </p:cNvPr>
          <p:cNvGrpSpPr/>
          <p:nvPr/>
        </p:nvGrpSpPr>
        <p:grpSpPr>
          <a:xfrm>
            <a:off x="4932584" y="3505446"/>
            <a:ext cx="2182218" cy="606750"/>
            <a:chOff x="1874142" y="3900154"/>
            <a:chExt cx="2638557" cy="733633"/>
          </a:xfrm>
        </p:grpSpPr>
        <p:sp>
          <p:nvSpPr>
            <p:cNvPr id="1044" name="Pravokotnik 1043">
              <a:extLst>
                <a:ext uri="{FF2B5EF4-FFF2-40B4-BE49-F238E27FC236}">
                  <a16:creationId xmlns:a16="http://schemas.microsoft.com/office/drawing/2014/main" id="{F5F7860F-F01C-E125-BBB8-039BE69A1410}"/>
                </a:ext>
              </a:extLst>
            </p:cNvPr>
            <p:cNvSpPr/>
            <p:nvPr/>
          </p:nvSpPr>
          <p:spPr>
            <a:xfrm>
              <a:off x="1875499" y="3900154"/>
              <a:ext cx="26372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1045" name="PoljeZBesedilom 1044">
              <a:extLst>
                <a:ext uri="{FF2B5EF4-FFF2-40B4-BE49-F238E27FC236}">
                  <a16:creationId xmlns:a16="http://schemas.microsoft.com/office/drawing/2014/main" id="{ED265EF9-0CE8-5AC1-C887-3277408720F4}"/>
                </a:ext>
              </a:extLst>
            </p:cNvPr>
            <p:cNvSpPr txBox="1"/>
            <p:nvPr/>
          </p:nvSpPr>
          <p:spPr>
            <a:xfrm>
              <a:off x="1874142" y="3908117"/>
              <a:ext cx="1939543" cy="725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MOBILNA ENOTA ZA METEOROLOGIJO </a:t>
              </a:r>
              <a:br>
                <a:rPr lang="sl-SI" sz="1100" dirty="0"/>
              </a:br>
              <a:r>
                <a:rPr lang="sl-SI" sz="1100" dirty="0"/>
                <a:t>IN HIDROLOGIJO</a:t>
              </a:r>
            </a:p>
          </p:txBody>
        </p:sp>
        <p:pic>
          <p:nvPicPr>
            <p:cNvPr id="1051" name="Grafika 1050">
              <a:extLst>
                <a:ext uri="{FF2B5EF4-FFF2-40B4-BE49-F238E27FC236}">
                  <a16:creationId xmlns:a16="http://schemas.microsoft.com/office/drawing/2014/main" id="{EA6E52B8-E7EE-1430-2416-CF8E7904C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3687901" y="4131631"/>
              <a:ext cx="748422" cy="247379"/>
            </a:xfrm>
            <a:prstGeom prst="rect">
              <a:avLst/>
            </a:prstGeom>
          </p:spPr>
        </p:pic>
      </p:grpSp>
      <p:grpSp>
        <p:nvGrpSpPr>
          <p:cNvPr id="1059" name="Skupina 1058">
            <a:extLst>
              <a:ext uri="{FF2B5EF4-FFF2-40B4-BE49-F238E27FC236}">
                <a16:creationId xmlns:a16="http://schemas.microsoft.com/office/drawing/2014/main" id="{EEBC5696-552A-8C94-535F-A91A963D075E}"/>
              </a:ext>
            </a:extLst>
          </p:cNvPr>
          <p:cNvGrpSpPr/>
          <p:nvPr/>
        </p:nvGrpSpPr>
        <p:grpSpPr>
          <a:xfrm>
            <a:off x="4924462" y="4167309"/>
            <a:ext cx="1941291" cy="568554"/>
            <a:chOff x="7244734" y="6004554"/>
            <a:chExt cx="2347247" cy="687448"/>
          </a:xfrm>
        </p:grpSpPr>
        <p:sp>
          <p:nvSpPr>
            <p:cNvPr id="1056" name="Pravokotnik 1055">
              <a:extLst>
                <a:ext uri="{FF2B5EF4-FFF2-40B4-BE49-F238E27FC236}">
                  <a16:creationId xmlns:a16="http://schemas.microsoft.com/office/drawing/2014/main" id="{9FC21E10-690E-9D5B-E8DB-41528CBB0D1C}"/>
                </a:ext>
              </a:extLst>
            </p:cNvPr>
            <p:cNvSpPr/>
            <p:nvPr/>
          </p:nvSpPr>
          <p:spPr>
            <a:xfrm>
              <a:off x="7244734" y="6006202"/>
              <a:ext cx="2347247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1057" name="PoljeZBesedilom 1056">
              <a:extLst>
                <a:ext uri="{FF2B5EF4-FFF2-40B4-BE49-F238E27FC236}">
                  <a16:creationId xmlns:a16="http://schemas.microsoft.com/office/drawing/2014/main" id="{58BA5576-0FE4-8D73-93F8-B693B3FBA178}"/>
                </a:ext>
              </a:extLst>
            </p:cNvPr>
            <p:cNvSpPr txBox="1"/>
            <p:nvPr/>
          </p:nvSpPr>
          <p:spPr>
            <a:xfrm>
              <a:off x="7282774" y="6004554"/>
              <a:ext cx="1678492" cy="67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MOBILNA EKIPA Z EKOLOŠKIM LABORATORIJEM</a:t>
              </a:r>
            </a:p>
          </p:txBody>
        </p:sp>
        <p:pic>
          <p:nvPicPr>
            <p:cNvPr id="1054" name="Grafika 1053">
              <a:extLst>
                <a:ext uri="{FF2B5EF4-FFF2-40B4-BE49-F238E27FC236}">
                  <a16:creationId xmlns:a16="http://schemas.microsoft.com/office/drawing/2014/main" id="{5AF63E5E-B268-13BA-2566-FA2DAFE05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r="77307"/>
            <a:stretch>
              <a:fillRect/>
            </a:stretch>
          </p:blipFill>
          <p:spPr>
            <a:xfrm>
              <a:off x="8999305" y="6095933"/>
              <a:ext cx="541080" cy="506338"/>
            </a:xfrm>
            <a:prstGeom prst="rect">
              <a:avLst/>
            </a:prstGeom>
          </p:spPr>
        </p:pic>
      </p:grpSp>
      <p:grpSp>
        <p:nvGrpSpPr>
          <p:cNvPr id="1066" name="Skupina 1065">
            <a:extLst>
              <a:ext uri="{FF2B5EF4-FFF2-40B4-BE49-F238E27FC236}">
                <a16:creationId xmlns:a16="http://schemas.microsoft.com/office/drawing/2014/main" id="{B3E4DD0E-1BF3-3FF1-6DE6-1D5106BDC876}"/>
              </a:ext>
            </a:extLst>
          </p:cNvPr>
          <p:cNvGrpSpPr/>
          <p:nvPr/>
        </p:nvGrpSpPr>
        <p:grpSpPr>
          <a:xfrm>
            <a:off x="4924462" y="4802945"/>
            <a:ext cx="1941291" cy="570921"/>
            <a:chOff x="8940988" y="6027921"/>
            <a:chExt cx="2347247" cy="690309"/>
          </a:xfrm>
        </p:grpSpPr>
        <p:sp>
          <p:nvSpPr>
            <p:cNvPr id="1061" name="Pravokotnik 1060">
              <a:extLst>
                <a:ext uri="{FF2B5EF4-FFF2-40B4-BE49-F238E27FC236}">
                  <a16:creationId xmlns:a16="http://schemas.microsoft.com/office/drawing/2014/main" id="{48990E27-3F06-C651-6963-162BE3265DE2}"/>
                </a:ext>
              </a:extLst>
            </p:cNvPr>
            <p:cNvSpPr/>
            <p:nvPr/>
          </p:nvSpPr>
          <p:spPr>
            <a:xfrm>
              <a:off x="8940988" y="6027921"/>
              <a:ext cx="2347247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1062" name="PoljeZBesedilom 1061">
              <a:extLst>
                <a:ext uri="{FF2B5EF4-FFF2-40B4-BE49-F238E27FC236}">
                  <a16:creationId xmlns:a16="http://schemas.microsoft.com/office/drawing/2014/main" id="{D225547B-3F2C-3EF0-B838-17CB5D50F662}"/>
                </a:ext>
              </a:extLst>
            </p:cNvPr>
            <p:cNvSpPr txBox="1"/>
            <p:nvPr/>
          </p:nvSpPr>
          <p:spPr>
            <a:xfrm>
              <a:off x="8959058" y="6046953"/>
              <a:ext cx="1693340" cy="67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EKOLOŠKI LABORATORIJ</a:t>
              </a:r>
              <a:r>
                <a:rPr lang="en-US" sz="1100" dirty="0"/>
                <a:t> </a:t>
              </a:r>
              <a:r>
                <a:rPr lang="sl-SI" sz="1100" dirty="0"/>
                <a:t>Z MOBILNO ENOTO</a:t>
              </a:r>
            </a:p>
          </p:txBody>
        </p:sp>
        <p:pic>
          <p:nvPicPr>
            <p:cNvPr id="1065" name="Grafika 1064">
              <a:extLst>
                <a:ext uri="{FF2B5EF4-FFF2-40B4-BE49-F238E27FC236}">
                  <a16:creationId xmlns:a16="http://schemas.microsoft.com/office/drawing/2014/main" id="{6DBF188B-62CF-99B1-9203-B89ED9230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0785203" y="6125336"/>
              <a:ext cx="413388" cy="531125"/>
            </a:xfrm>
            <a:prstGeom prst="rect">
              <a:avLst/>
            </a:prstGeom>
          </p:spPr>
        </p:pic>
      </p:grpSp>
      <p:grpSp>
        <p:nvGrpSpPr>
          <p:cNvPr id="1113" name="Skupina 1112">
            <a:extLst>
              <a:ext uri="{FF2B5EF4-FFF2-40B4-BE49-F238E27FC236}">
                <a16:creationId xmlns:a16="http://schemas.microsoft.com/office/drawing/2014/main" id="{C4558369-1F93-8065-8AF7-485AEEF708DD}"/>
              </a:ext>
            </a:extLst>
          </p:cNvPr>
          <p:cNvGrpSpPr/>
          <p:nvPr/>
        </p:nvGrpSpPr>
        <p:grpSpPr>
          <a:xfrm>
            <a:off x="7719425" y="2328910"/>
            <a:ext cx="1857096" cy="653087"/>
            <a:chOff x="7719425" y="2328910"/>
            <a:chExt cx="1857096" cy="653087"/>
          </a:xfrm>
        </p:grpSpPr>
        <p:sp>
          <p:nvSpPr>
            <p:cNvPr id="1108" name="Pravokotnik 1107">
              <a:extLst>
                <a:ext uri="{FF2B5EF4-FFF2-40B4-BE49-F238E27FC236}">
                  <a16:creationId xmlns:a16="http://schemas.microsoft.com/office/drawing/2014/main" id="{D899D8E4-8CE7-145A-C71A-1222A4E6A173}"/>
                </a:ext>
              </a:extLst>
            </p:cNvPr>
            <p:cNvSpPr/>
            <p:nvPr/>
          </p:nvSpPr>
          <p:spPr>
            <a:xfrm>
              <a:off x="7782273" y="2328910"/>
              <a:ext cx="1794248" cy="65308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78" name="Grafika 1077">
              <a:extLst>
                <a:ext uri="{FF2B5EF4-FFF2-40B4-BE49-F238E27FC236}">
                  <a16:creationId xmlns:a16="http://schemas.microsoft.com/office/drawing/2014/main" id="{06C842B0-8E6A-CC41-9A9B-A441C65FC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8951795" y="2385588"/>
              <a:ext cx="537526" cy="537526"/>
            </a:xfrm>
            <a:prstGeom prst="rect">
              <a:avLst/>
            </a:prstGeom>
          </p:spPr>
        </p:pic>
        <p:sp>
          <p:nvSpPr>
            <p:cNvPr id="1089" name="PoljeZBesedilom 1088">
              <a:extLst>
                <a:ext uri="{FF2B5EF4-FFF2-40B4-BE49-F238E27FC236}">
                  <a16:creationId xmlns:a16="http://schemas.microsoft.com/office/drawing/2014/main" id="{B54440D8-617E-FAB4-A4A6-D7CD8919C80E}"/>
                </a:ext>
              </a:extLst>
            </p:cNvPr>
            <p:cNvSpPr txBox="1"/>
            <p:nvPr/>
          </p:nvSpPr>
          <p:spPr>
            <a:xfrm>
              <a:off x="7719425" y="2423519"/>
              <a:ext cx="1305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dirty="0"/>
                <a:t>ENOTE ZA PRVO POMOČ</a:t>
              </a:r>
            </a:p>
          </p:txBody>
        </p:sp>
      </p:grpSp>
      <p:grpSp>
        <p:nvGrpSpPr>
          <p:cNvPr id="1114" name="Skupina 1113">
            <a:extLst>
              <a:ext uri="{FF2B5EF4-FFF2-40B4-BE49-F238E27FC236}">
                <a16:creationId xmlns:a16="http://schemas.microsoft.com/office/drawing/2014/main" id="{40F5318C-251D-8AFD-18E6-6CD81D7489F8}"/>
              </a:ext>
            </a:extLst>
          </p:cNvPr>
          <p:cNvGrpSpPr/>
          <p:nvPr/>
        </p:nvGrpSpPr>
        <p:grpSpPr>
          <a:xfrm>
            <a:off x="9576520" y="2328910"/>
            <a:ext cx="1958854" cy="653087"/>
            <a:chOff x="9576520" y="2328910"/>
            <a:chExt cx="1958854" cy="653087"/>
          </a:xfrm>
        </p:grpSpPr>
        <p:sp>
          <p:nvSpPr>
            <p:cNvPr id="1109" name="Pravokotnik 1108">
              <a:extLst>
                <a:ext uri="{FF2B5EF4-FFF2-40B4-BE49-F238E27FC236}">
                  <a16:creationId xmlns:a16="http://schemas.microsoft.com/office/drawing/2014/main" id="{3707CAD2-8AC8-DE07-46FE-BE3A17690FD8}"/>
                </a:ext>
              </a:extLst>
            </p:cNvPr>
            <p:cNvSpPr/>
            <p:nvPr/>
          </p:nvSpPr>
          <p:spPr>
            <a:xfrm>
              <a:off x="9639368" y="2328910"/>
              <a:ext cx="1896006" cy="65308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82" name="Grafika 1081">
              <a:extLst>
                <a:ext uri="{FF2B5EF4-FFF2-40B4-BE49-F238E27FC236}">
                  <a16:creationId xmlns:a16="http://schemas.microsoft.com/office/drawing/2014/main" id="{80C87DF9-F63E-0F83-9140-D1EACBD63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0941044" y="2385588"/>
              <a:ext cx="537526" cy="537526"/>
            </a:xfrm>
            <a:prstGeom prst="rect">
              <a:avLst/>
            </a:prstGeom>
          </p:spPr>
        </p:pic>
        <p:sp>
          <p:nvSpPr>
            <p:cNvPr id="1090" name="PoljeZBesedilom 1089">
              <a:extLst>
                <a:ext uri="{FF2B5EF4-FFF2-40B4-BE49-F238E27FC236}">
                  <a16:creationId xmlns:a16="http://schemas.microsoft.com/office/drawing/2014/main" id="{6EBDC279-C5C1-ED11-1BF6-ED6F4B3204E1}"/>
                </a:ext>
              </a:extLst>
            </p:cNvPr>
            <p:cNvSpPr txBox="1"/>
            <p:nvPr/>
          </p:nvSpPr>
          <p:spPr>
            <a:xfrm>
              <a:off x="9576520" y="2331186"/>
              <a:ext cx="14407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dirty="0"/>
                <a:t>ENOTE ZA PRVO</a:t>
              </a:r>
              <a:r>
                <a:rPr lang="en-US" sz="1200" dirty="0"/>
                <a:t> VETERINARSKO</a:t>
              </a:r>
              <a:r>
                <a:rPr lang="sl-SI" sz="1200" dirty="0"/>
                <a:t> POMOČ</a:t>
              </a:r>
            </a:p>
          </p:txBody>
        </p:sp>
      </p:grpSp>
      <p:grpSp>
        <p:nvGrpSpPr>
          <p:cNvPr id="1115" name="Skupina 1114">
            <a:extLst>
              <a:ext uri="{FF2B5EF4-FFF2-40B4-BE49-F238E27FC236}">
                <a16:creationId xmlns:a16="http://schemas.microsoft.com/office/drawing/2014/main" id="{86F73501-463C-F578-ABA6-C7BB88181D4D}"/>
              </a:ext>
            </a:extLst>
          </p:cNvPr>
          <p:cNvGrpSpPr/>
          <p:nvPr/>
        </p:nvGrpSpPr>
        <p:grpSpPr>
          <a:xfrm>
            <a:off x="7782273" y="3059977"/>
            <a:ext cx="1794248" cy="678707"/>
            <a:chOff x="7782273" y="3059977"/>
            <a:chExt cx="1794248" cy="678707"/>
          </a:xfrm>
        </p:grpSpPr>
        <p:sp>
          <p:nvSpPr>
            <p:cNvPr id="1106" name="Pravokotnik 1105">
              <a:extLst>
                <a:ext uri="{FF2B5EF4-FFF2-40B4-BE49-F238E27FC236}">
                  <a16:creationId xmlns:a16="http://schemas.microsoft.com/office/drawing/2014/main" id="{44C8E3D6-7BBE-FDA5-0078-9F26731F929C}"/>
                </a:ext>
              </a:extLst>
            </p:cNvPr>
            <p:cNvSpPr/>
            <p:nvPr/>
          </p:nvSpPr>
          <p:spPr>
            <a:xfrm>
              <a:off x="7782273" y="3059977"/>
              <a:ext cx="1794248" cy="65308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86" name="Grafika 1085">
              <a:extLst>
                <a:ext uri="{FF2B5EF4-FFF2-40B4-BE49-F238E27FC236}">
                  <a16:creationId xmlns:a16="http://schemas.microsoft.com/office/drawing/2014/main" id="{8EEA42D6-37F3-EAAF-1914-8CF743635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8951795" y="3146755"/>
              <a:ext cx="537526" cy="537526"/>
            </a:xfrm>
            <a:prstGeom prst="rect">
              <a:avLst/>
            </a:prstGeom>
          </p:spPr>
        </p:pic>
        <p:sp>
          <p:nvSpPr>
            <p:cNvPr id="1091" name="PoljeZBesedilom 1090">
              <a:extLst>
                <a:ext uri="{FF2B5EF4-FFF2-40B4-BE49-F238E27FC236}">
                  <a16:creationId xmlns:a16="http://schemas.microsoft.com/office/drawing/2014/main" id="{817A8D33-FCE7-DEC3-BEC9-C62498658143}"/>
                </a:ext>
              </a:extLst>
            </p:cNvPr>
            <p:cNvSpPr txBox="1"/>
            <p:nvPr/>
          </p:nvSpPr>
          <p:spPr>
            <a:xfrm>
              <a:off x="7852111" y="3092353"/>
              <a:ext cx="1116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TEHN</a:t>
              </a:r>
              <a:r>
                <a:rPr lang="sl-SI" sz="1200" dirty="0"/>
                <a:t>IČNE REŠEVALNE ENOTE</a:t>
              </a:r>
            </a:p>
          </p:txBody>
        </p:sp>
      </p:grpSp>
      <p:grpSp>
        <p:nvGrpSpPr>
          <p:cNvPr id="1118" name="Skupina 1117">
            <a:extLst>
              <a:ext uri="{FF2B5EF4-FFF2-40B4-BE49-F238E27FC236}">
                <a16:creationId xmlns:a16="http://schemas.microsoft.com/office/drawing/2014/main" id="{345BC89B-B199-7643-3613-869F91908544}"/>
              </a:ext>
            </a:extLst>
          </p:cNvPr>
          <p:cNvGrpSpPr/>
          <p:nvPr/>
        </p:nvGrpSpPr>
        <p:grpSpPr>
          <a:xfrm>
            <a:off x="9639368" y="3069498"/>
            <a:ext cx="1896006" cy="653087"/>
            <a:chOff x="9639368" y="3069498"/>
            <a:chExt cx="1896006" cy="653087"/>
          </a:xfrm>
        </p:grpSpPr>
        <p:sp>
          <p:nvSpPr>
            <p:cNvPr id="1110" name="Pravokotnik 1109">
              <a:extLst>
                <a:ext uri="{FF2B5EF4-FFF2-40B4-BE49-F238E27FC236}">
                  <a16:creationId xmlns:a16="http://schemas.microsoft.com/office/drawing/2014/main" id="{919F275A-7040-0C4B-BF72-296CCECAD844}"/>
                </a:ext>
              </a:extLst>
            </p:cNvPr>
            <p:cNvSpPr/>
            <p:nvPr/>
          </p:nvSpPr>
          <p:spPr>
            <a:xfrm>
              <a:off x="9639368" y="3069498"/>
              <a:ext cx="1896006" cy="65308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84" name="Grafika 1083">
              <a:extLst>
                <a:ext uri="{FF2B5EF4-FFF2-40B4-BE49-F238E27FC236}">
                  <a16:creationId xmlns:a16="http://schemas.microsoft.com/office/drawing/2014/main" id="{29E08FF3-9BF8-FD08-1054-BDCF6FBF1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10941044" y="3146755"/>
              <a:ext cx="537526" cy="537526"/>
            </a:xfrm>
            <a:prstGeom prst="rect">
              <a:avLst/>
            </a:prstGeom>
          </p:spPr>
        </p:pic>
        <p:sp>
          <p:nvSpPr>
            <p:cNvPr id="1092" name="PoljeZBesedilom 1091">
              <a:extLst>
                <a:ext uri="{FF2B5EF4-FFF2-40B4-BE49-F238E27FC236}">
                  <a16:creationId xmlns:a16="http://schemas.microsoft.com/office/drawing/2014/main" id="{D16CF482-AF4F-AA49-C52B-A12EC4E739CC}"/>
                </a:ext>
              </a:extLst>
            </p:cNvPr>
            <p:cNvSpPr txBox="1"/>
            <p:nvPr/>
          </p:nvSpPr>
          <p:spPr>
            <a:xfrm>
              <a:off x="9674886" y="3184686"/>
              <a:ext cx="12440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dirty="0"/>
                <a:t>ENOTE ZA RKB ZAŠČITO</a:t>
              </a:r>
            </a:p>
          </p:txBody>
        </p:sp>
      </p:grpSp>
      <p:grpSp>
        <p:nvGrpSpPr>
          <p:cNvPr id="1116" name="Skupina 1115">
            <a:extLst>
              <a:ext uri="{FF2B5EF4-FFF2-40B4-BE49-F238E27FC236}">
                <a16:creationId xmlns:a16="http://schemas.microsoft.com/office/drawing/2014/main" id="{BB5D99E5-6562-9FBC-46FC-EB78A9C86842}"/>
              </a:ext>
            </a:extLst>
          </p:cNvPr>
          <p:cNvGrpSpPr/>
          <p:nvPr/>
        </p:nvGrpSpPr>
        <p:grpSpPr>
          <a:xfrm>
            <a:off x="7782273" y="3799187"/>
            <a:ext cx="1794248" cy="668288"/>
            <a:chOff x="7782273" y="3799187"/>
            <a:chExt cx="1794248" cy="668288"/>
          </a:xfrm>
        </p:grpSpPr>
        <p:sp>
          <p:nvSpPr>
            <p:cNvPr id="1105" name="Pravokotnik 1104">
              <a:extLst>
                <a:ext uri="{FF2B5EF4-FFF2-40B4-BE49-F238E27FC236}">
                  <a16:creationId xmlns:a16="http://schemas.microsoft.com/office/drawing/2014/main" id="{02C65AD1-BF9C-002B-2B4A-205F3629B178}"/>
                </a:ext>
              </a:extLst>
            </p:cNvPr>
            <p:cNvSpPr/>
            <p:nvPr/>
          </p:nvSpPr>
          <p:spPr>
            <a:xfrm>
              <a:off x="7782273" y="3799187"/>
              <a:ext cx="1794248" cy="65308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74" name="Grafika 1073">
              <a:extLst>
                <a:ext uri="{FF2B5EF4-FFF2-40B4-BE49-F238E27FC236}">
                  <a16:creationId xmlns:a16="http://schemas.microsoft.com/office/drawing/2014/main" id="{AF7B117A-0169-32AA-FCF9-2A056341E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8951795" y="3875546"/>
              <a:ext cx="537526" cy="537526"/>
            </a:xfrm>
            <a:prstGeom prst="rect">
              <a:avLst/>
            </a:prstGeom>
          </p:spPr>
        </p:pic>
        <p:sp>
          <p:nvSpPr>
            <p:cNvPr id="1093" name="PoljeZBesedilom 1092">
              <a:extLst>
                <a:ext uri="{FF2B5EF4-FFF2-40B4-BE49-F238E27FC236}">
                  <a16:creationId xmlns:a16="http://schemas.microsoft.com/office/drawing/2014/main" id="{4E0D7FF8-D41E-4571-4698-AD8699C599AB}"/>
                </a:ext>
              </a:extLst>
            </p:cNvPr>
            <p:cNvSpPr txBox="1"/>
            <p:nvPr/>
          </p:nvSpPr>
          <p:spPr>
            <a:xfrm>
              <a:off x="7914958" y="3821144"/>
              <a:ext cx="990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dirty="0"/>
                <a:t>ENOTA ZA VARSTVO PRED NUS</a:t>
              </a:r>
            </a:p>
          </p:txBody>
        </p:sp>
      </p:grpSp>
      <p:grpSp>
        <p:nvGrpSpPr>
          <p:cNvPr id="1119" name="Skupina 1118">
            <a:extLst>
              <a:ext uri="{FF2B5EF4-FFF2-40B4-BE49-F238E27FC236}">
                <a16:creationId xmlns:a16="http://schemas.microsoft.com/office/drawing/2014/main" id="{DA61126B-A2C9-1A9D-56E8-07B29B5C3608}"/>
              </a:ext>
            </a:extLst>
          </p:cNvPr>
          <p:cNvGrpSpPr/>
          <p:nvPr/>
        </p:nvGrpSpPr>
        <p:grpSpPr>
          <a:xfrm>
            <a:off x="9639368" y="3799186"/>
            <a:ext cx="1896006" cy="668289"/>
            <a:chOff x="9639368" y="3799186"/>
            <a:chExt cx="1896006" cy="668289"/>
          </a:xfrm>
        </p:grpSpPr>
        <p:sp>
          <p:nvSpPr>
            <p:cNvPr id="1111" name="Pravokotnik 1110">
              <a:extLst>
                <a:ext uri="{FF2B5EF4-FFF2-40B4-BE49-F238E27FC236}">
                  <a16:creationId xmlns:a16="http://schemas.microsoft.com/office/drawing/2014/main" id="{DDFA3A57-AA7C-88EA-C68F-D5A3FBCFC345}"/>
                </a:ext>
              </a:extLst>
            </p:cNvPr>
            <p:cNvSpPr/>
            <p:nvPr/>
          </p:nvSpPr>
          <p:spPr>
            <a:xfrm>
              <a:off x="9639368" y="3799186"/>
              <a:ext cx="1896006" cy="65308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88" name="Grafika 1087">
              <a:extLst>
                <a:ext uri="{FF2B5EF4-FFF2-40B4-BE49-F238E27FC236}">
                  <a16:creationId xmlns:a16="http://schemas.microsoft.com/office/drawing/2014/main" id="{67C3D6CC-845F-E19E-A488-0E3E6B616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10941044" y="3875546"/>
              <a:ext cx="537526" cy="537526"/>
            </a:xfrm>
            <a:prstGeom prst="rect">
              <a:avLst/>
            </a:prstGeom>
          </p:spPr>
        </p:pic>
        <p:sp>
          <p:nvSpPr>
            <p:cNvPr id="1094" name="PoljeZBesedilom 1093">
              <a:extLst>
                <a:ext uri="{FF2B5EF4-FFF2-40B4-BE49-F238E27FC236}">
                  <a16:creationId xmlns:a16="http://schemas.microsoft.com/office/drawing/2014/main" id="{09592893-0440-1049-2936-325ECF0CA178}"/>
                </a:ext>
              </a:extLst>
            </p:cNvPr>
            <p:cNvSpPr txBox="1"/>
            <p:nvPr/>
          </p:nvSpPr>
          <p:spPr>
            <a:xfrm>
              <a:off x="9738630" y="3821144"/>
              <a:ext cx="1116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dirty="0"/>
                <a:t>ENOTE ZA UPORABO ZAKLONIŠČ</a:t>
              </a:r>
            </a:p>
          </p:txBody>
        </p:sp>
      </p:grpSp>
      <p:grpSp>
        <p:nvGrpSpPr>
          <p:cNvPr id="1117" name="Skupina 1116">
            <a:extLst>
              <a:ext uri="{FF2B5EF4-FFF2-40B4-BE49-F238E27FC236}">
                <a16:creationId xmlns:a16="http://schemas.microsoft.com/office/drawing/2014/main" id="{ECCA26EE-18DA-1885-C2BC-D1343509E38A}"/>
              </a:ext>
            </a:extLst>
          </p:cNvPr>
          <p:cNvGrpSpPr/>
          <p:nvPr/>
        </p:nvGrpSpPr>
        <p:grpSpPr>
          <a:xfrm>
            <a:off x="7782273" y="4550306"/>
            <a:ext cx="1794248" cy="653087"/>
            <a:chOff x="7782273" y="4550306"/>
            <a:chExt cx="1794248" cy="653087"/>
          </a:xfrm>
        </p:grpSpPr>
        <p:sp>
          <p:nvSpPr>
            <p:cNvPr id="1104" name="Pravokotnik 1103">
              <a:extLst>
                <a:ext uri="{FF2B5EF4-FFF2-40B4-BE49-F238E27FC236}">
                  <a16:creationId xmlns:a16="http://schemas.microsoft.com/office/drawing/2014/main" id="{DBFC9BB9-D9C6-CA80-44EF-627AABA39359}"/>
                </a:ext>
              </a:extLst>
            </p:cNvPr>
            <p:cNvSpPr/>
            <p:nvPr/>
          </p:nvSpPr>
          <p:spPr>
            <a:xfrm>
              <a:off x="7782273" y="4550306"/>
              <a:ext cx="1794248" cy="65308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80" name="Grafika 1079">
              <a:extLst>
                <a:ext uri="{FF2B5EF4-FFF2-40B4-BE49-F238E27FC236}">
                  <a16:creationId xmlns:a16="http://schemas.microsoft.com/office/drawing/2014/main" id="{8CA2E20F-B115-95BB-9EE7-81E3A2158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8951795" y="4633628"/>
              <a:ext cx="537526" cy="537526"/>
            </a:xfrm>
            <a:prstGeom prst="rect">
              <a:avLst/>
            </a:prstGeom>
          </p:spPr>
        </p:pic>
        <p:sp>
          <p:nvSpPr>
            <p:cNvPr id="1095" name="PoljeZBesedilom 1094">
              <a:extLst>
                <a:ext uri="{FF2B5EF4-FFF2-40B4-BE49-F238E27FC236}">
                  <a16:creationId xmlns:a16="http://schemas.microsoft.com/office/drawing/2014/main" id="{0DD6123E-D9CB-4898-303F-1BF2872EF71C}"/>
                </a:ext>
              </a:extLst>
            </p:cNvPr>
            <p:cNvSpPr txBox="1"/>
            <p:nvPr/>
          </p:nvSpPr>
          <p:spPr>
            <a:xfrm>
              <a:off x="7852111" y="4671559"/>
              <a:ext cx="1116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dirty="0"/>
                <a:t>SLUŽBE ZA PODPORO</a:t>
              </a:r>
            </a:p>
          </p:txBody>
        </p:sp>
      </p:grpSp>
      <p:grpSp>
        <p:nvGrpSpPr>
          <p:cNvPr id="1120" name="Skupina 1119">
            <a:extLst>
              <a:ext uri="{FF2B5EF4-FFF2-40B4-BE49-F238E27FC236}">
                <a16:creationId xmlns:a16="http://schemas.microsoft.com/office/drawing/2014/main" id="{F531625B-ADA1-7B30-75BA-01A2C344B24C}"/>
              </a:ext>
            </a:extLst>
          </p:cNvPr>
          <p:cNvGrpSpPr/>
          <p:nvPr/>
        </p:nvGrpSpPr>
        <p:grpSpPr>
          <a:xfrm>
            <a:off x="9576520" y="4545372"/>
            <a:ext cx="1958854" cy="653087"/>
            <a:chOff x="9576520" y="4545372"/>
            <a:chExt cx="1958854" cy="653087"/>
          </a:xfrm>
        </p:grpSpPr>
        <p:sp>
          <p:nvSpPr>
            <p:cNvPr id="1112" name="Pravokotnik 1111">
              <a:extLst>
                <a:ext uri="{FF2B5EF4-FFF2-40B4-BE49-F238E27FC236}">
                  <a16:creationId xmlns:a16="http://schemas.microsoft.com/office/drawing/2014/main" id="{8D74098B-B83B-9891-E832-2E07E3B752C5}"/>
                </a:ext>
              </a:extLst>
            </p:cNvPr>
            <p:cNvSpPr/>
            <p:nvPr/>
          </p:nvSpPr>
          <p:spPr>
            <a:xfrm>
              <a:off x="9639368" y="4545372"/>
              <a:ext cx="1896006" cy="65308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70" name="Grafika 1069">
              <a:extLst>
                <a:ext uri="{FF2B5EF4-FFF2-40B4-BE49-F238E27FC236}">
                  <a16:creationId xmlns:a16="http://schemas.microsoft.com/office/drawing/2014/main" id="{47DB45AF-2503-8473-190F-FFC877B63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p:blipFill>
          <p:spPr>
            <a:xfrm>
              <a:off x="10941044" y="4633628"/>
              <a:ext cx="537526" cy="537526"/>
            </a:xfrm>
            <a:prstGeom prst="rect">
              <a:avLst/>
            </a:prstGeom>
          </p:spPr>
        </p:pic>
        <p:sp>
          <p:nvSpPr>
            <p:cNvPr id="1096" name="PoljeZBesedilom 1095">
              <a:extLst>
                <a:ext uri="{FF2B5EF4-FFF2-40B4-BE49-F238E27FC236}">
                  <a16:creationId xmlns:a16="http://schemas.microsoft.com/office/drawing/2014/main" id="{558B120C-0038-A86D-86CA-6D2994529C03}"/>
                </a:ext>
              </a:extLst>
            </p:cNvPr>
            <p:cNvSpPr txBox="1"/>
            <p:nvPr/>
          </p:nvSpPr>
          <p:spPr>
            <a:xfrm>
              <a:off x="9576520" y="4671559"/>
              <a:ext cx="14407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dirty="0"/>
                <a:t>INFORMACIJSKI CENTRI</a:t>
              </a:r>
            </a:p>
          </p:txBody>
        </p:sp>
      </p:grpSp>
      <p:grpSp>
        <p:nvGrpSpPr>
          <p:cNvPr id="1121" name="Skupina 1120">
            <a:extLst>
              <a:ext uri="{FF2B5EF4-FFF2-40B4-BE49-F238E27FC236}">
                <a16:creationId xmlns:a16="http://schemas.microsoft.com/office/drawing/2014/main" id="{587B2269-25DD-DDD9-610E-9246437D1776}"/>
              </a:ext>
            </a:extLst>
          </p:cNvPr>
          <p:cNvGrpSpPr/>
          <p:nvPr/>
        </p:nvGrpSpPr>
        <p:grpSpPr>
          <a:xfrm>
            <a:off x="8367784" y="5428857"/>
            <a:ext cx="2447561" cy="767505"/>
            <a:chOff x="8367784" y="5428857"/>
            <a:chExt cx="2447561" cy="767505"/>
          </a:xfrm>
        </p:grpSpPr>
        <p:sp>
          <p:nvSpPr>
            <p:cNvPr id="1103" name="Pravokotnik 1102">
              <a:extLst>
                <a:ext uri="{FF2B5EF4-FFF2-40B4-BE49-F238E27FC236}">
                  <a16:creationId xmlns:a16="http://schemas.microsoft.com/office/drawing/2014/main" id="{7D6DFFA4-8D0F-20A0-D05D-0C24D9421D5C}"/>
                </a:ext>
              </a:extLst>
            </p:cNvPr>
            <p:cNvSpPr/>
            <p:nvPr/>
          </p:nvSpPr>
          <p:spPr>
            <a:xfrm>
              <a:off x="8367784" y="5428857"/>
              <a:ext cx="2447561" cy="7675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68" name="Grafika 1067">
              <a:extLst>
                <a:ext uri="{FF2B5EF4-FFF2-40B4-BE49-F238E27FC236}">
                  <a16:creationId xmlns:a16="http://schemas.microsoft.com/office/drawing/2014/main" id="{406229D2-9F02-472F-18A5-E27C21FAB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10154023" y="5547790"/>
              <a:ext cx="537526" cy="537526"/>
            </a:xfrm>
            <a:prstGeom prst="rect">
              <a:avLst/>
            </a:prstGeom>
          </p:spPr>
        </p:pic>
        <p:sp>
          <p:nvSpPr>
            <p:cNvPr id="1097" name="PoljeZBesedilom 1096">
              <a:extLst>
                <a:ext uri="{FF2B5EF4-FFF2-40B4-BE49-F238E27FC236}">
                  <a16:creationId xmlns:a16="http://schemas.microsoft.com/office/drawing/2014/main" id="{16EBB737-68FB-AD22-E077-93F47C74BBFA}"/>
                </a:ext>
              </a:extLst>
            </p:cNvPr>
            <p:cNvSpPr txBox="1"/>
            <p:nvPr/>
          </p:nvSpPr>
          <p:spPr>
            <a:xfrm>
              <a:off x="8462856" y="5482962"/>
              <a:ext cx="1691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200" dirty="0"/>
                <a:t>DRŽAVNA ENOTA ZA HITRE REŠEVALNE INTERVENCIJE</a:t>
              </a:r>
            </a:p>
          </p:txBody>
        </p:sp>
      </p:grpSp>
      <p:sp>
        <p:nvSpPr>
          <p:cNvPr id="1098" name="Pravokotnik 1097">
            <a:extLst>
              <a:ext uri="{FF2B5EF4-FFF2-40B4-BE49-F238E27FC236}">
                <a16:creationId xmlns:a16="http://schemas.microsoft.com/office/drawing/2014/main" id="{F00782C5-FD9E-FEF2-DECE-5B4F1B5AACF7}"/>
              </a:ext>
            </a:extLst>
          </p:cNvPr>
          <p:cNvSpPr/>
          <p:nvPr/>
        </p:nvSpPr>
        <p:spPr>
          <a:xfrm>
            <a:off x="426892" y="1690688"/>
            <a:ext cx="11270410" cy="39428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 dirty="0"/>
              <a:t>SILE ZA ZAŠČITO, REŠEVANJE IN POMOČ</a:t>
            </a:r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84801189-56BF-DD13-02FA-E7CD83872CB0}"/>
              </a:ext>
            </a:extLst>
          </p:cNvPr>
          <p:cNvGrpSpPr/>
          <p:nvPr/>
        </p:nvGrpSpPr>
        <p:grpSpPr>
          <a:xfrm>
            <a:off x="4888321" y="5403347"/>
            <a:ext cx="2307302" cy="488561"/>
            <a:chOff x="4888321" y="5403347"/>
            <a:chExt cx="2307302" cy="488561"/>
          </a:xfrm>
        </p:grpSpPr>
        <p:sp>
          <p:nvSpPr>
            <p:cNvPr id="4" name="Pravokotnik 3">
              <a:extLst>
                <a:ext uri="{FF2B5EF4-FFF2-40B4-BE49-F238E27FC236}">
                  <a16:creationId xmlns:a16="http://schemas.microsoft.com/office/drawing/2014/main" id="{69EC83D7-F0F1-F1BD-2E7D-519026AF31B2}"/>
                </a:ext>
              </a:extLst>
            </p:cNvPr>
            <p:cNvSpPr/>
            <p:nvPr/>
          </p:nvSpPr>
          <p:spPr>
            <a:xfrm>
              <a:off x="4932584" y="5403347"/>
              <a:ext cx="2263039" cy="48856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9" name="PoljeZBesedilom 8">
              <a:extLst>
                <a:ext uri="{FF2B5EF4-FFF2-40B4-BE49-F238E27FC236}">
                  <a16:creationId xmlns:a16="http://schemas.microsoft.com/office/drawing/2014/main" id="{90DDC2EF-3923-E78F-75B3-03B10BEB8B31}"/>
                </a:ext>
              </a:extLst>
            </p:cNvPr>
            <p:cNvSpPr txBox="1"/>
            <p:nvPr/>
          </p:nvSpPr>
          <p:spPr>
            <a:xfrm>
              <a:off x="4888321" y="5442168"/>
              <a:ext cx="1788317" cy="430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ENOTI ZA HIGIENSKO-EPIDEMOLOŠKO DELO</a:t>
              </a:r>
            </a:p>
          </p:txBody>
        </p:sp>
        <p:pic>
          <p:nvPicPr>
            <p:cNvPr id="21" name="Grafika 20">
              <a:extLst>
                <a:ext uri="{FF2B5EF4-FFF2-40B4-BE49-F238E27FC236}">
                  <a16:creationId xmlns:a16="http://schemas.microsoft.com/office/drawing/2014/main" id="{DDBC3B26-72A8-85D5-B9A5-78883E567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p:blipFill>
          <p:spPr>
            <a:xfrm>
              <a:off x="6649974" y="5517068"/>
              <a:ext cx="518086" cy="282593"/>
            </a:xfrm>
            <a:prstGeom prst="rect">
              <a:avLst/>
            </a:prstGeom>
          </p:spPr>
        </p:pic>
      </p:grpSp>
      <p:grpSp>
        <p:nvGrpSpPr>
          <p:cNvPr id="42" name="Skupina 41">
            <a:extLst>
              <a:ext uri="{FF2B5EF4-FFF2-40B4-BE49-F238E27FC236}">
                <a16:creationId xmlns:a16="http://schemas.microsoft.com/office/drawing/2014/main" id="{64D2ECC2-4F6B-21EB-25B2-508D50A26A6B}"/>
              </a:ext>
            </a:extLst>
          </p:cNvPr>
          <p:cNvGrpSpPr/>
          <p:nvPr/>
        </p:nvGrpSpPr>
        <p:grpSpPr>
          <a:xfrm>
            <a:off x="4942151" y="5937076"/>
            <a:ext cx="1777738" cy="600164"/>
            <a:chOff x="4942151" y="5937076"/>
            <a:chExt cx="1777738" cy="600164"/>
          </a:xfrm>
        </p:grpSpPr>
        <p:sp>
          <p:nvSpPr>
            <p:cNvPr id="27" name="Pravokotnik 26">
              <a:extLst>
                <a:ext uri="{FF2B5EF4-FFF2-40B4-BE49-F238E27FC236}">
                  <a16:creationId xmlns:a16="http://schemas.microsoft.com/office/drawing/2014/main" id="{54F7E0A7-1AEE-ECF6-CA35-58FAB38CB5BB}"/>
                </a:ext>
              </a:extLst>
            </p:cNvPr>
            <p:cNvSpPr/>
            <p:nvPr/>
          </p:nvSpPr>
          <p:spPr>
            <a:xfrm>
              <a:off x="4942153" y="5942578"/>
              <a:ext cx="1777736" cy="5868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sz="1100"/>
            </a:p>
          </p:txBody>
        </p:sp>
        <p:sp>
          <p:nvSpPr>
            <p:cNvPr id="28" name="PoljeZBesedilom 27">
              <a:extLst>
                <a:ext uri="{FF2B5EF4-FFF2-40B4-BE49-F238E27FC236}">
                  <a16:creationId xmlns:a16="http://schemas.microsoft.com/office/drawing/2014/main" id="{31F408BC-9537-05A5-CEE3-E74092531CF5}"/>
                </a:ext>
              </a:extLst>
            </p:cNvPr>
            <p:cNvSpPr txBox="1"/>
            <p:nvPr/>
          </p:nvSpPr>
          <p:spPr>
            <a:xfrm>
              <a:off x="4942151" y="5937076"/>
              <a:ext cx="128719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1100" dirty="0"/>
                <a:t>ENOTA ZA IDENTIFIKACIJO OSEB</a:t>
              </a:r>
            </a:p>
          </p:txBody>
        </p:sp>
        <p:pic>
          <p:nvPicPr>
            <p:cNvPr id="39" name="Grafika 38">
              <a:extLst>
                <a:ext uri="{FF2B5EF4-FFF2-40B4-BE49-F238E27FC236}">
                  <a16:creationId xmlns:a16="http://schemas.microsoft.com/office/drawing/2014/main" id="{42F02428-35EC-B2DA-D00B-DD08AF93A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/>
            </a:stretch>
          </p:blipFill>
          <p:spPr>
            <a:xfrm>
              <a:off x="6247165" y="6002917"/>
              <a:ext cx="383399" cy="4540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255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2" grpId="0" animBg="1"/>
      <p:bldP spid="1101" grpId="0" animBg="1"/>
      <p:bldP spid="1100" grpId="0" animBg="1"/>
      <p:bldP spid="109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A66A9-7994-5F34-C846-A07C4CDFC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7C36DAE-71A0-92E7-F319-EE0E13A3B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Vloga sil za ZRP </a:t>
            </a:r>
            <a:br>
              <a:rPr lang="sl-SI" dirty="0"/>
            </a:br>
            <a:r>
              <a:rPr lang="sl-SI" dirty="0"/>
              <a:t>v sistemu VNDN</a:t>
            </a:r>
          </a:p>
        </p:txBody>
      </p:sp>
      <p:pic>
        <p:nvPicPr>
          <p:cNvPr id="21" name="Grafika 20">
            <a:extLst>
              <a:ext uri="{FF2B5EF4-FFF2-40B4-BE49-F238E27FC236}">
                <a16:creationId xmlns:a16="http://schemas.microsoft.com/office/drawing/2014/main" id="{8C33FAB2-0E69-DF8C-7F96-EF3924944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25" name="Grafika 24">
            <a:extLst>
              <a:ext uri="{FF2B5EF4-FFF2-40B4-BE49-F238E27FC236}">
                <a16:creationId xmlns:a16="http://schemas.microsoft.com/office/drawing/2014/main" id="{66A0E0CE-068F-53A2-6F88-6870E12199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15DF7845-0D72-7E33-BE4C-DC2377CEB7E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0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54B5FF1C-B4C3-04E7-51A8-3DF79C58E42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30000"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8BA62530-1618-78F5-F1E0-E3A1E5498672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30000"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AC8439B8-F63F-ECAC-BE75-39EC63A23836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30000"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6771E269-E2E6-4DD0-DD91-85DEB6388CB2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pic>
        <p:nvPicPr>
          <p:cNvPr id="37" name="Grafika 36">
            <a:extLst>
              <a:ext uri="{FF2B5EF4-FFF2-40B4-BE49-F238E27FC236}">
                <a16:creationId xmlns:a16="http://schemas.microsoft.com/office/drawing/2014/main" id="{C403634D-E2C8-D715-0413-4462D9D51392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30000"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-654246" y="1375865"/>
            <a:ext cx="8020800" cy="5672635"/>
          </a:xfrm>
          <a:prstGeom prst="rect">
            <a:avLst/>
          </a:prstGeom>
        </p:spPr>
      </p:pic>
      <p:sp>
        <p:nvSpPr>
          <p:cNvPr id="3" name="Označba mesta vsebine 21">
            <a:extLst>
              <a:ext uri="{FF2B5EF4-FFF2-40B4-BE49-F238E27FC236}">
                <a16:creationId xmlns:a16="http://schemas.microsoft.com/office/drawing/2014/main" id="{0EDCD3D8-6CF7-83F6-2C9F-B6BB173B8B94}"/>
              </a:ext>
            </a:extLst>
          </p:cNvPr>
          <p:cNvSpPr txBox="1">
            <a:spLocks/>
          </p:cNvSpPr>
          <p:nvPr/>
        </p:nvSpPr>
        <p:spPr>
          <a:xfrm>
            <a:off x="7353299" y="1924050"/>
            <a:ext cx="4305301" cy="42529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sl-SI" sz="2000" b="1" dirty="0"/>
              <a:t>Sile za ZRP izvajajo:</a:t>
            </a:r>
          </a:p>
          <a:p>
            <a:r>
              <a:rPr lang="sl-SI" sz="2000" dirty="0"/>
              <a:t>Pomoč pri evakuaciji</a:t>
            </a:r>
          </a:p>
          <a:p>
            <a:r>
              <a:rPr lang="sl-SI" sz="2000" dirty="0"/>
              <a:t>Zaščito pred NUS</a:t>
            </a:r>
          </a:p>
          <a:p>
            <a:r>
              <a:rPr lang="sl-SI" sz="2000" dirty="0"/>
              <a:t>Postavljanje protipoplavnih nasipov</a:t>
            </a:r>
          </a:p>
          <a:p>
            <a:r>
              <a:rPr lang="sl-SI" sz="2000" dirty="0"/>
              <a:t>Gašenje požarov</a:t>
            </a:r>
          </a:p>
          <a:p>
            <a:r>
              <a:rPr lang="sl-SI" sz="2000" dirty="0"/>
              <a:t>Reševanje ob eksplozijah</a:t>
            </a:r>
          </a:p>
          <a:p>
            <a:r>
              <a:rPr lang="sl-SI" sz="2000" dirty="0"/>
              <a:t>Reševanje iz ruševin</a:t>
            </a:r>
          </a:p>
          <a:p>
            <a:r>
              <a:rPr lang="sl-SI" sz="2000" dirty="0"/>
              <a:t>Reševanje na vodi in iz vode</a:t>
            </a:r>
          </a:p>
          <a:p>
            <a:r>
              <a:rPr lang="sl-SI" sz="2000" dirty="0"/>
              <a:t>Reševanje v gorah</a:t>
            </a:r>
          </a:p>
          <a:p>
            <a:r>
              <a:rPr lang="sl-SI" sz="20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655334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110DE2-A0B0-141C-0EF4-924503165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Vloga gasilcev </a:t>
            </a:r>
            <a:br>
              <a:rPr lang="sl-SI" dirty="0"/>
            </a:br>
            <a:r>
              <a:rPr lang="sl-SI" dirty="0"/>
              <a:t>v silah za ZRP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B01F4C6-0FF3-9CDC-945E-0BED4F794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300"/>
            <a:ext cx="4457700" cy="3776662"/>
          </a:xfrm>
        </p:spPr>
        <p:txBody>
          <a:bodyPr/>
          <a:lstStyle/>
          <a:p>
            <a:r>
              <a:rPr lang="sl-SI" dirty="0"/>
              <a:t>35.000 operativnih gasilcev je najštevilčnejša sila ZRP</a:t>
            </a:r>
          </a:p>
          <a:p>
            <a:r>
              <a:rPr lang="sl-SI" dirty="0"/>
              <a:t>Zaradi organizacije in načina aktiviranja je možno v kratkem času aktivirati veliko število pripadnikov gasilske službe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61A804C-86F4-3CB9-B5FA-7E05D879B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510579"/>
              </p:ext>
            </p:extLst>
          </p:nvPr>
        </p:nvGraphicFramePr>
        <p:xfrm>
          <a:off x="5724525" y="2095499"/>
          <a:ext cx="5934075" cy="3858235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3209925">
                  <a:extLst>
                    <a:ext uri="{9D8B030D-6E8A-4147-A177-3AD203B41FA5}">
                      <a16:colId xmlns:a16="http://schemas.microsoft.com/office/drawing/2014/main" val="1375742610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3362641284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val="3739445156"/>
                    </a:ext>
                  </a:extLst>
                </a:gridCol>
              </a:tblGrid>
              <a:tr h="468445">
                <a:tc>
                  <a:txBody>
                    <a:bodyPr/>
                    <a:lstStyle/>
                    <a:p>
                      <a:endParaRPr lang="sl-SI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Število intervencij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Število pripadnikov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3439614"/>
                  </a:ext>
                </a:extLst>
              </a:tr>
              <a:tr h="468445">
                <a:tc>
                  <a:txBody>
                    <a:bodyPr/>
                    <a:lstStyle/>
                    <a:p>
                      <a:r>
                        <a:rPr lang="sl-SI" sz="1600" dirty="0"/>
                        <a:t>Gorska reševalna služba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593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4.463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6850696"/>
                  </a:ext>
                </a:extLst>
              </a:tr>
              <a:tr h="468445">
                <a:tc>
                  <a:txBody>
                    <a:bodyPr/>
                    <a:lstStyle/>
                    <a:p>
                      <a:r>
                        <a:rPr lang="sl-SI" sz="1600" dirty="0"/>
                        <a:t>Gasilska služba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18.839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130.607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6236981"/>
                  </a:ext>
                </a:extLst>
              </a:tr>
              <a:tr h="468445">
                <a:tc>
                  <a:txBody>
                    <a:bodyPr/>
                    <a:lstStyle/>
                    <a:p>
                      <a:r>
                        <a:rPr lang="sl-SI" sz="1600" dirty="0"/>
                        <a:t>Jamarska reševalna služba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6922148"/>
                  </a:ext>
                </a:extLst>
              </a:tr>
              <a:tr h="468445">
                <a:tc>
                  <a:txBody>
                    <a:bodyPr/>
                    <a:lstStyle/>
                    <a:p>
                      <a:r>
                        <a:rPr lang="sl-SI" sz="1600" dirty="0"/>
                        <a:t>Enote reševalnih psov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422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4852621"/>
                  </a:ext>
                </a:extLst>
              </a:tr>
              <a:tr h="468445">
                <a:tc>
                  <a:txBody>
                    <a:bodyPr/>
                    <a:lstStyle/>
                    <a:p>
                      <a:r>
                        <a:rPr lang="sl-SI" sz="1600" dirty="0"/>
                        <a:t>Poklicne gasilske enote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9.288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37.302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296765"/>
                  </a:ext>
                </a:extLst>
              </a:tr>
              <a:tr h="468445">
                <a:tc>
                  <a:txBody>
                    <a:bodyPr/>
                    <a:lstStyle/>
                    <a:p>
                      <a:r>
                        <a:rPr lang="sl-SI" sz="1600" dirty="0"/>
                        <a:t>Podvodna reševalna služba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137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4121"/>
                  </a:ext>
                </a:extLst>
              </a:tr>
              <a:tr h="468445">
                <a:tc>
                  <a:txBody>
                    <a:bodyPr/>
                    <a:lstStyle/>
                    <a:p>
                      <a:r>
                        <a:rPr lang="sl-SI" sz="1600" dirty="0"/>
                        <a:t>Skupaj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28.845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172.976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3350214"/>
                  </a:ext>
                </a:extLst>
              </a:tr>
            </a:tbl>
          </a:graphicData>
        </a:graphic>
      </p:graphicFrame>
      <p:sp>
        <p:nvSpPr>
          <p:cNvPr id="5" name="PoljeZBesedilom 4">
            <a:extLst>
              <a:ext uri="{FF2B5EF4-FFF2-40B4-BE49-F238E27FC236}">
                <a16:creationId xmlns:a16="http://schemas.microsoft.com/office/drawing/2014/main" id="{390C711C-96CB-75C8-91C1-E1DEB9297549}"/>
              </a:ext>
            </a:extLst>
          </p:cNvPr>
          <p:cNvSpPr txBox="1"/>
          <p:nvPr/>
        </p:nvSpPr>
        <p:spPr>
          <a:xfrm>
            <a:off x="6643687" y="6077505"/>
            <a:ext cx="4095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/>
              <a:t>Intervencije v letu 2020</a:t>
            </a:r>
          </a:p>
        </p:txBody>
      </p:sp>
    </p:spTree>
    <p:extLst>
      <p:ext uri="{BB962C8B-B14F-4D97-AF65-F5344CB8AC3E}">
        <p14:creationId xmlns:p14="http://schemas.microsoft.com/office/powerpoint/2010/main" val="2801926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69BBE5B-3D02-4FDB-CC1F-42CF452F6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Naravne in druge nesreče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18ABAD8-324C-3151-395F-B36D31D050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731625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 descr="Slika, ki vsebuje besede na prostem, narava, voda, megla&#10;&#10;Vsebina, ustvarjena z UI, morda ni pravilna.">
            <a:extLst>
              <a:ext uri="{FF2B5EF4-FFF2-40B4-BE49-F238E27FC236}">
                <a16:creationId xmlns:a16="http://schemas.microsoft.com/office/drawing/2014/main" id="{BD937BEE-BA24-96A1-05E4-EE414106C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53549"/>
            <a:ext cx="6096000" cy="3413760"/>
          </a:xfrm>
          <a:prstGeom prst="rect">
            <a:avLst/>
          </a:prstGeom>
        </p:spPr>
      </p:pic>
      <p:sp>
        <p:nvSpPr>
          <p:cNvPr id="4" name="Naslov 3">
            <a:extLst>
              <a:ext uri="{FF2B5EF4-FFF2-40B4-BE49-F238E27FC236}">
                <a16:creationId xmlns:a16="http://schemas.microsoft.com/office/drawing/2014/main" id="{A1704D6E-A88A-ABB9-02F2-8031A29B1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Naštejmo nekaj naravnih nesreč …</a:t>
            </a:r>
          </a:p>
        </p:txBody>
      </p:sp>
      <p:pic>
        <p:nvPicPr>
          <p:cNvPr id="5" name="Označba mesta vsebine 4" descr="Slika, ki vsebuje besede na prostem, stavba, nebo, oblačila">
            <a:extLst>
              <a:ext uri="{FF2B5EF4-FFF2-40B4-BE49-F238E27FC236}">
                <a16:creationId xmlns:a16="http://schemas.microsoft.com/office/drawing/2014/main" id="{78C3C8C9-4E99-2DE8-5257-6B51227E4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9320"/>
            <a:ext cx="5822501" cy="3677880"/>
          </a:xfrm>
        </p:spPr>
      </p:pic>
    </p:spTree>
    <p:extLst>
      <p:ext uri="{BB962C8B-B14F-4D97-AF65-F5344CB8AC3E}">
        <p14:creationId xmlns:p14="http://schemas.microsoft.com/office/powerpoint/2010/main" val="3181744601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3379</TotalTime>
  <Words>530</Words>
  <Application>Microsoft Office PowerPoint</Application>
  <PresentationFormat>Širokozaslonsko</PresentationFormat>
  <Paragraphs>128</Paragraphs>
  <Slides>23</Slides>
  <Notes>1</Notes>
  <HiddenSlides>0</HiddenSlides>
  <MMClips>3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23</vt:i4>
      </vt:variant>
    </vt:vector>
  </HeadingPairs>
  <TitlesOfParts>
    <vt:vector size="28" baseType="lpstr">
      <vt:lpstr>Aptos</vt:lpstr>
      <vt:lpstr>Arial</vt:lpstr>
      <vt:lpstr>Georgia</vt:lpstr>
      <vt:lpstr>Vsebina</vt:lpstr>
      <vt:lpstr>Naslovi</vt:lpstr>
      <vt:lpstr>Sistem varstva pred naravnimi in drugimi nesrečami</vt:lpstr>
      <vt:lpstr>Varstvo pred naravnimi in drugimi nesrečami</vt:lpstr>
      <vt:lpstr>Sistem varstva pred  naravnimi in drugimi nesrečami</vt:lpstr>
      <vt:lpstr>Sistem varstva pred naravnimi in drugimi nesrečami</vt:lpstr>
      <vt:lpstr>S kom gasilci sodelujemo?</vt:lpstr>
      <vt:lpstr>Vloga sil za ZRP  v sistemu VNDN</vt:lpstr>
      <vt:lpstr>Vloga gasilcev  v silah za ZRP</vt:lpstr>
      <vt:lpstr>Naravne in druge nesreče</vt:lpstr>
      <vt:lpstr>Naštejmo nekaj naravnih nesreč …</vt:lpstr>
      <vt:lpstr>Naštejmo nekaj naravnih nesreč …</vt:lpstr>
      <vt:lpstr>Naštejmo nekaj naravnih nesreč …</vt:lpstr>
      <vt:lpstr>Naštejmo nekaj naravnih nesreč …</vt:lpstr>
      <vt:lpstr>Naštejmo nekaj naravnih nesreč …</vt:lpstr>
      <vt:lpstr>Naštejmo nekaj naravnih nesreč …</vt:lpstr>
      <vt:lpstr>Naštejmo nekaj drugih nesreč …</vt:lpstr>
      <vt:lpstr>Naštejmo nekaj drugih nesreč …</vt:lpstr>
      <vt:lpstr>Sistem javnega alarmiranja</vt:lpstr>
      <vt:lpstr>Sistem javnega alarmiranja</vt:lpstr>
      <vt:lpstr>Naravne in druge nesreče na območju lokalne skupnosti</vt:lpstr>
      <vt:lpstr>Najpogostejše nesreče v Logatcu</vt:lpstr>
      <vt:lpstr>Regijski center za obveščanje</vt:lpstr>
      <vt:lpstr>Regijski centri  za obveščanje</vt:lpstr>
      <vt:lpstr>Regijski center  za obveščanje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4</cp:revision>
  <dcterms:created xsi:type="dcterms:W3CDTF">2025-10-18T17:41:36Z</dcterms:created>
  <dcterms:modified xsi:type="dcterms:W3CDTF">2026-02-03T20:56:44Z</dcterms:modified>
</cp:coreProperties>
</file>