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63"/>
  </p:notesMasterIdLst>
  <p:sldIdLst>
    <p:sldId id="258" r:id="rId3"/>
    <p:sldId id="342" r:id="rId4"/>
    <p:sldId id="341" r:id="rId5"/>
    <p:sldId id="343" r:id="rId6"/>
    <p:sldId id="305" r:id="rId7"/>
    <p:sldId id="340" r:id="rId8"/>
    <p:sldId id="344" r:id="rId9"/>
    <p:sldId id="285" r:id="rId10"/>
    <p:sldId id="301" r:id="rId11"/>
    <p:sldId id="345" r:id="rId12"/>
    <p:sldId id="346" r:id="rId13"/>
    <p:sldId id="347" r:id="rId14"/>
    <p:sldId id="364" r:id="rId15"/>
    <p:sldId id="348" r:id="rId16"/>
    <p:sldId id="288" r:id="rId17"/>
    <p:sldId id="290" r:id="rId18"/>
    <p:sldId id="320" r:id="rId19"/>
    <p:sldId id="312" r:id="rId20"/>
    <p:sldId id="324" r:id="rId21"/>
    <p:sldId id="325" r:id="rId22"/>
    <p:sldId id="326" r:id="rId23"/>
    <p:sldId id="327" r:id="rId24"/>
    <p:sldId id="328" r:id="rId25"/>
    <p:sldId id="329" r:id="rId26"/>
    <p:sldId id="330" r:id="rId27"/>
    <p:sldId id="299" r:id="rId28"/>
    <p:sldId id="303" r:id="rId29"/>
    <p:sldId id="291" r:id="rId30"/>
    <p:sldId id="354" r:id="rId31"/>
    <p:sldId id="302" r:id="rId32"/>
    <p:sldId id="355" r:id="rId33"/>
    <p:sldId id="357" r:id="rId34"/>
    <p:sldId id="292" r:id="rId35"/>
    <p:sldId id="333" r:id="rId36"/>
    <p:sldId id="358" r:id="rId37"/>
    <p:sldId id="331" r:id="rId38"/>
    <p:sldId id="359" r:id="rId39"/>
    <p:sldId id="332" r:id="rId40"/>
    <p:sldId id="323" r:id="rId41"/>
    <p:sldId id="360" r:id="rId42"/>
    <p:sldId id="293" r:id="rId43"/>
    <p:sldId id="361" r:id="rId44"/>
    <p:sldId id="363" r:id="rId45"/>
    <p:sldId id="322" r:id="rId46"/>
    <p:sldId id="304" r:id="rId47"/>
    <p:sldId id="353" r:id="rId48"/>
    <p:sldId id="306" r:id="rId49"/>
    <p:sldId id="307" r:id="rId50"/>
    <p:sldId id="308" r:id="rId51"/>
    <p:sldId id="309" r:id="rId52"/>
    <p:sldId id="310" r:id="rId53"/>
    <p:sldId id="311" r:id="rId54"/>
    <p:sldId id="315" r:id="rId55"/>
    <p:sldId id="349" r:id="rId56"/>
    <p:sldId id="350" r:id="rId57"/>
    <p:sldId id="317" r:id="rId58"/>
    <p:sldId id="316" r:id="rId59"/>
    <p:sldId id="351" r:id="rId60"/>
    <p:sldId id="352" r:id="rId61"/>
    <p:sldId id="365" r:id="rId62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dstavitev predmeta" id="{D11DD820-D421-4F83-9323-EDE26860DBB2}">
          <p14:sldIdLst>
            <p14:sldId id="258"/>
          </p14:sldIdLst>
        </p14:section>
        <p14:section name="Poglavje 1" id="{7D5623B4-C8D4-4352-9A2D-59E385712134}">
          <p14:sldIdLst>
            <p14:sldId id="342"/>
            <p14:sldId id="341"/>
            <p14:sldId id="343"/>
          </p14:sldIdLst>
        </p14:section>
        <p14:section name="Poglavje 2" id="{4AAD0B3B-E77D-4845-82E5-4ADA1648EE61}">
          <p14:sldIdLst>
            <p14:sldId id="305"/>
            <p14:sldId id="340"/>
            <p14:sldId id="344"/>
            <p14:sldId id="285"/>
            <p14:sldId id="301"/>
            <p14:sldId id="345"/>
            <p14:sldId id="346"/>
            <p14:sldId id="347"/>
            <p14:sldId id="364"/>
            <p14:sldId id="348"/>
            <p14:sldId id="288"/>
            <p14:sldId id="290"/>
            <p14:sldId id="320"/>
          </p14:sldIdLst>
        </p14:section>
        <p14:section name="Poglavje 3" id="{D68BCC79-0213-4C60-BE2E-472262B88E47}">
          <p14:sldIdLst>
            <p14:sldId id="312"/>
            <p14:sldId id="324"/>
            <p14:sldId id="325"/>
            <p14:sldId id="326"/>
            <p14:sldId id="327"/>
            <p14:sldId id="328"/>
            <p14:sldId id="329"/>
            <p14:sldId id="330"/>
            <p14:sldId id="299"/>
            <p14:sldId id="303"/>
            <p14:sldId id="291"/>
            <p14:sldId id="354"/>
            <p14:sldId id="302"/>
            <p14:sldId id="355"/>
            <p14:sldId id="357"/>
            <p14:sldId id="292"/>
            <p14:sldId id="333"/>
            <p14:sldId id="358"/>
            <p14:sldId id="331"/>
            <p14:sldId id="359"/>
            <p14:sldId id="332"/>
            <p14:sldId id="323"/>
            <p14:sldId id="360"/>
            <p14:sldId id="293"/>
            <p14:sldId id="361"/>
            <p14:sldId id="363"/>
          </p14:sldIdLst>
        </p14:section>
        <p14:section name="Poglavje 4" id="{075F3911-5A1A-4E0D-828B-F7C8A84CA29E}">
          <p14:sldIdLst>
            <p14:sldId id="322"/>
            <p14:sldId id="304"/>
            <p14:sldId id="353"/>
          </p14:sldIdLst>
        </p14:section>
        <p14:section name="Poglavje 5" id="{C7600DA0-D698-4854-969F-83171695C8F5}">
          <p14:sldIdLst>
            <p14:sldId id="306"/>
            <p14:sldId id="307"/>
            <p14:sldId id="308"/>
            <p14:sldId id="309"/>
            <p14:sldId id="310"/>
            <p14:sldId id="311"/>
          </p14:sldIdLst>
        </p14:section>
        <p14:section name="Poglavje 6" id="{C453B212-2D87-488E-93BD-CF508E27D2DB}">
          <p14:sldIdLst>
            <p14:sldId id="315"/>
            <p14:sldId id="349"/>
            <p14:sldId id="350"/>
            <p14:sldId id="317"/>
            <p14:sldId id="316"/>
          </p14:sldIdLst>
        </p14:section>
        <p14:section name="poglavje 7" id="{52582FFC-3141-4842-B988-C08ECD05EF59}">
          <p14:sldIdLst>
            <p14:sldId id="351"/>
            <p14:sldId id="352"/>
            <p14:sldId id="36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4826"/>
    <a:srgbClr val="EAAD9A"/>
    <a:srgbClr val="8989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73E8298-5047-EC57-6EC7-20D5B6F946E0}" v="35" dt="2026-06-10T19:49:55.3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72" y="3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notesMaster" Target="notesMasters/notesMaster1.xml"/><Relationship Id="rId68" Type="http://schemas.microsoft.com/office/2015/10/relationships/revisionInfo" Target="revisionInfo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6A7E3B-36D9-4F66-80A9-B9F5B77A65A5}" type="datetimeFigureOut">
              <a:rPr lang="sl-SI" smtClean="0"/>
              <a:t>11. 06. 2026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EF8406-8305-4E6D-BA33-F43C24CD90B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08860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C71EBB6-9C61-CA90-6ECD-64CFD6D6D3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94856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0D38E223-4D23-D467-2F73-9D59C882DE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74531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B9C524D8-FB76-ABFF-CF39-FAAA6EACA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11. 06. 2026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B719A78-6FC1-96E3-0A3D-1F1148C53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507255B1-92A4-E0E4-CA23-57E746D55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45058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slov poglav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5FB7059-7934-2BCE-DACF-87E92C8FF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4200" y="2811859"/>
            <a:ext cx="6299200" cy="1843882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849D78A6-A957-2A0D-20A5-00654A472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11. 06. 2026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78282117-8A24-4908-2DE6-22E8E43E9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3730021-E971-48C9-C18B-BB2F0A40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id="{FC2DBB46-BE20-9BA2-B4E5-522FC741D0B1}"/>
              </a:ext>
            </a:extLst>
          </p:cNvPr>
          <p:cNvCxnSpPr/>
          <p:nvPr userDrawn="1"/>
        </p:nvCxnSpPr>
        <p:spPr>
          <a:xfrm>
            <a:off x="1600200" y="2697480"/>
            <a:ext cx="0" cy="2072640"/>
          </a:xfrm>
          <a:prstGeom prst="line">
            <a:avLst/>
          </a:prstGeom>
          <a:ln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značba mesta besedila 16">
            <a:extLst>
              <a:ext uri="{FF2B5EF4-FFF2-40B4-BE49-F238E27FC236}">
                <a16:creationId xmlns:a16="http://schemas.microsoft.com/office/drawing/2014/main" id="{9BA277E6-E403-F75A-A097-9D1F0DF3C4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1765" y="2811859"/>
            <a:ext cx="1250314" cy="1843882"/>
          </a:xfrm>
        </p:spPr>
        <p:txBody>
          <a:bodyPr anchor="ctr">
            <a:normAutofit/>
          </a:bodyPr>
          <a:lstStyle>
            <a:lvl1pPr marL="0" indent="0" algn="r">
              <a:buNone/>
              <a:defRPr sz="4400">
                <a:latin typeface="+mj-lt"/>
              </a:defRPr>
            </a:lvl1pPr>
          </a:lstStyle>
          <a:p>
            <a:pPr lvl="0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912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imerjava tre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826703D-37AF-A55B-99F3-3DE8C1AE3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19BB8457-6C11-6F73-3E30-706ED1C6E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337978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B1923A89-7317-6B1D-CCC5-3769AE8421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3379786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F069627B-FBAF-A810-F79A-05F9F0E9B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11. 06. 2026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C4024775-086C-E748-D937-F6C75E6E5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46D58AC0-733A-340F-39D0-2EB831618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  <p:sp>
        <p:nvSpPr>
          <p:cNvPr id="10" name="Označba mesta besedila 2">
            <a:extLst>
              <a:ext uri="{FF2B5EF4-FFF2-40B4-BE49-F238E27FC236}">
                <a16:creationId xmlns:a16="http://schemas.microsoft.com/office/drawing/2014/main" id="{0DC905B7-75F3-7719-F4C2-D61B4B293965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406107" y="1681163"/>
            <a:ext cx="337978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1" name="Označba mesta vsebine 3">
            <a:extLst>
              <a:ext uri="{FF2B5EF4-FFF2-40B4-BE49-F238E27FC236}">
                <a16:creationId xmlns:a16="http://schemas.microsoft.com/office/drawing/2014/main" id="{6063FB26-F232-4E62-0A55-255FF29BD8A8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406107" y="2505075"/>
            <a:ext cx="3379786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12" name="Označba mesta besedila 2">
            <a:extLst>
              <a:ext uri="{FF2B5EF4-FFF2-40B4-BE49-F238E27FC236}">
                <a16:creationId xmlns:a16="http://schemas.microsoft.com/office/drawing/2014/main" id="{76E50D54-7F2C-AFE6-457C-33FC10CADE2B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7972425" y="1681163"/>
            <a:ext cx="337978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3" name="Označba mesta vsebine 3">
            <a:extLst>
              <a:ext uri="{FF2B5EF4-FFF2-40B4-BE49-F238E27FC236}">
                <a16:creationId xmlns:a16="http://schemas.microsoft.com/office/drawing/2014/main" id="{05BE8C3F-2706-3AC4-8A69-49ECF4309B20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7972425" y="2505075"/>
            <a:ext cx="3382964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16142695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 predme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46A5A94-5AD4-EDCC-2774-93D9E37D0B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074863"/>
            <a:ext cx="7049494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F3CA8A81-A926-E3CD-33AF-22F5C59B92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554538"/>
            <a:ext cx="7049494" cy="13636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B4561CC-C83C-6291-56B1-5721AD9ED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11. 06. 2026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CCBBE57-658C-C189-629F-4FFA2BAB5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CFFC4799-AB24-0EB1-8780-F56F67C68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073602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glav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5FB7059-7934-2BCE-DACF-87E92C8FF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4200" y="2811859"/>
            <a:ext cx="6299200" cy="1843882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849D78A6-A957-2A0D-20A5-00654A472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11. 06. 2026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78282117-8A24-4908-2DE6-22E8E43E9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3730021-E971-48C9-C18B-BB2F0A40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id="{FC2DBB46-BE20-9BA2-B4E5-522FC741D0B1}"/>
              </a:ext>
            </a:extLst>
          </p:cNvPr>
          <p:cNvCxnSpPr/>
          <p:nvPr userDrawn="1"/>
        </p:nvCxnSpPr>
        <p:spPr>
          <a:xfrm>
            <a:off x="1600200" y="2697480"/>
            <a:ext cx="0" cy="2072640"/>
          </a:xfrm>
          <a:prstGeom prst="line">
            <a:avLst/>
          </a:prstGeom>
          <a:ln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značba mesta besedila 16">
            <a:extLst>
              <a:ext uri="{FF2B5EF4-FFF2-40B4-BE49-F238E27FC236}">
                <a16:creationId xmlns:a16="http://schemas.microsoft.com/office/drawing/2014/main" id="{9BA277E6-E403-F75A-A097-9D1F0DF3C4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1765" y="2811859"/>
            <a:ext cx="1250314" cy="1843882"/>
          </a:xfrm>
        </p:spPr>
        <p:txBody>
          <a:bodyPr anchor="ctr">
            <a:normAutofit/>
          </a:bodyPr>
          <a:lstStyle>
            <a:lvl1pPr marL="0" indent="0" algn="r">
              <a:buNone/>
              <a:defRPr sz="4400">
                <a:latin typeface="+mj-lt"/>
              </a:defRPr>
            </a:lvl1pPr>
          </a:lstStyle>
          <a:p>
            <a:pPr lvl="0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159292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85DFC3A-064D-1946-A540-1BF1EAD06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B5BAFE75-66FA-32DC-7682-53E746A35A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252B021-C644-27D6-C2A4-D29D7EFE1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11. 06. 2026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5A0781A7-ADDB-EE46-8B4B-4347EF26F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40DD93BC-32AF-E8F0-FF54-FFFF2A7D5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234052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6D79979-43BB-5FC3-6889-01C95EE40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9E96C16D-2CDE-BD92-565F-A99FB13D5B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7085FED-0057-A5F6-C068-854291C1A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11. 06. 2026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141E071-E417-1F1E-B7CE-83EBB76EA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B2E2F835-79B8-742A-5983-A06D66E01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015072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8306188-1CA2-35FD-5EC0-E114A87B7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9093824-2358-1F51-426B-5BD7073DB4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14A78122-B6AB-CFBF-15FE-670820A614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4690B8B7-C9A2-104A-7226-5D3375102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11. 06. 2026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16CC1E39-3790-B50C-A253-250489504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706BC6C5-08C9-E569-7437-2551569E1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556112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B4E2BB5-68B7-5B4B-A908-1861C268D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43AF16D5-27E5-FB29-5294-A40E16DC7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15E30CFE-CF57-38D7-DE10-61E013B45C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2660FC0F-0E02-1B52-5EA7-8EE2509D87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788CED9B-D734-0F0F-9A89-24CA2C722C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3932A98E-7C8F-DE82-D08C-AA54AF287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11. 06. 2026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F4132E91-7A75-5377-BE00-A22F3B97B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F1245C83-D5E4-C679-BE56-EE14D7842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256021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1BE4E9E-40C5-C4D1-36A6-570807935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D0F46C56-A35A-1038-BF37-158D3356F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11. 06. 2026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F9E1DA8B-5909-D7D8-5971-D1408F934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17E9326-04A9-1EC2-A7B6-DA6D0A8F2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103631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754918F9-2633-B27C-D297-A1626E3BD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11. 06. 2026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CB9A8312-A6DF-4A84-DB1D-E0F4B9A16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92D849C7-EE55-212F-B0E9-372208E49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30411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E13ABAA-7C9C-3100-2D7A-01311C599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C0DEC8A-FEFC-0363-9E25-27BCB2F39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C152404-74E9-4660-8555-AC4EFF624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11. 06. 2026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49302D4E-2CE8-CAE0-AF5F-272C42D91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C0742DE-DA5B-E9D6-C7DA-8F661A329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616052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3DEEDED-DF4A-D77A-3E3F-18CF48F4A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1DFDAD4-F77F-FD4D-5DEC-6DD28769E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B4A82DE2-837C-B7F2-D1F5-2B9F5EC8BD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DAF5BB30-95DE-5EA3-53B4-DF2E13214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11. 06. 2026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FFCEC490-54C5-FDEF-0735-6C60BCB5B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A3102810-209C-56BF-E48C-7848F8118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723954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C76C615-554B-7299-DC87-E12D993F2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F5936025-75E0-A05C-1973-4977A01D1E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41BEDEF6-DC92-6624-74F7-D34A863EC7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9B23DCB4-A858-8F75-F551-22F483E33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11. 06. 2026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166C3821-C565-04C2-7212-A23169F09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B1F04954-EBDF-58E3-23D9-DD44BCF4D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22272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F004C87-6D88-22BE-09D2-9FB80B141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CC166455-4555-E271-3F76-22914F8E48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DC007B5-23BE-9B67-5A03-865021E6F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11. 06. 2026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ABA07097-B31A-822D-8113-7E0916692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DA60723-B256-8E38-EE1D-E573D126A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69438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491A417-31BA-6E23-47EF-19AA66EA2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0F292D8-D4DC-81C4-2A76-587CD29EA2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88CEDC12-B6E3-2F69-8A60-6CF371A1D4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DE4BD84D-0092-5FB0-EE75-BDDC40D56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11. 06. 2026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7E4F3ACD-085A-BAA5-1BE6-20706CDC9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CD4AB9FB-0C1A-E660-C17F-FEE319ADC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27343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826703D-37AF-A55B-99F3-3DE8C1AE3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19BB8457-6C11-6F73-3E30-706ED1C6E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B1923A89-7317-6B1D-CCC5-3769AE8421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9D2CD8BE-8CAB-97D2-6DF5-A04EB63F33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EDCEBB88-29B7-D528-7254-3DC46BEEA8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F069627B-FBAF-A810-F79A-05F9F0E9B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11. 06. 2026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C4024775-086C-E748-D937-F6C75E6E5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46D58AC0-733A-340F-39D0-2EB831618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3032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F266D6A-A3BE-2BC4-8C2E-B198A4C02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31DB2256-C102-541D-2C41-66CC8BBCD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11. 06. 2026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60D749EC-4E56-BD94-32D2-C16A93AF0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1431F835-E535-DC48-A008-F68860937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57012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BD9FA074-B483-B1E2-9F28-0B480C6A1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11. 06. 2026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95A0EFD0-9424-FEA1-5BCD-5B61857FA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7EBE7B39-287F-306E-AE52-4019C72BA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84640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B631AFA-F1BF-D8B9-C3BF-C9CEAF9F4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12A89FA-6642-90C3-3352-0B2ED7573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1BAD18FF-3000-4879-5B0A-F5AEB0E689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EEAAD22E-7755-CBE9-56DB-108DBF5AA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11. 06. 2026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6DEDAE90-5E70-47CB-5283-4DE478609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0F4D9FA2-3D8B-9A6E-7AC7-A1767A72F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09623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87DDE45-E087-F3AC-B165-DB28DCCD2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BD3C252E-2DBD-D551-0155-96B23DB2DC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9329175E-322B-6206-E651-126888C08D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0F9CB58B-75C8-329D-494C-492C8C3DB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11. 06. 2026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70E002B6-4294-AF9E-A408-6B4DA76AA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9835ABB8-B97E-6213-BC68-35D0F81C3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10250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sv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3.sv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97554905-565C-C6C1-52AE-378969A77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7616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B92CD22A-5FE2-EA1C-AE53-78DB62D4CD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94EDDDEE-6F8E-5AF4-3E0F-CFCBCAB4A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9C74F4-95DE-4C91-AC62-A0BFB027CC7D}" type="datetimeFigureOut">
              <a:rPr lang="sl-SI" smtClean="0"/>
              <a:t>11. 06. 2026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E2FE1B26-B75D-1AF9-DD81-9937C26379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020B4B24-A6CC-5DB9-E30C-365B4539AC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99E23984-7C12-A2D3-71F4-1D861CDCD58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688926" y="1825625"/>
            <a:ext cx="5032375" cy="5032375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DEC4A287-860C-D4D7-C6C5-5C678BE52E2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739800" y="402755"/>
            <a:ext cx="2147400" cy="124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644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cap="sm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a 11">
            <a:extLst>
              <a:ext uri="{FF2B5EF4-FFF2-40B4-BE49-F238E27FC236}">
                <a16:creationId xmlns:a16="http://schemas.microsoft.com/office/drawing/2014/main" id="{37890C58-EF34-82F3-2A06-C8640FAC7B2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16285"/>
          <a:stretch>
            <a:fillRect/>
          </a:stretch>
        </p:blipFill>
        <p:spPr>
          <a:xfrm>
            <a:off x="7636846" y="863600"/>
            <a:ext cx="4555154" cy="5994400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D3C36412-EB55-D7A1-C829-9EAF8AFE416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t="85813" b="3393"/>
          <a:stretch>
            <a:fillRect/>
          </a:stretch>
        </p:blipFill>
        <p:spPr>
          <a:xfrm>
            <a:off x="0" y="5927272"/>
            <a:ext cx="12192000" cy="930728"/>
          </a:xfrm>
          <a:prstGeom prst="rect">
            <a:avLst/>
          </a:prstGeom>
        </p:spPr>
      </p:pic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07033B1E-70AA-3F41-753C-11FD74529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3900" y="365125"/>
            <a:ext cx="80899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4AD145C-46AB-4695-EEA8-532F23EB5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7B00AA9-C43F-2EC0-5F0A-CD33E9A029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F26C6C-9C0A-42B5-AB0F-287488D6265F}" type="datetimeFigureOut">
              <a:rPr lang="sl-SI" smtClean="0"/>
              <a:t>11. 06. 2026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E1100DCD-1EA0-7380-CD54-87A829BF6D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AD40247A-16CD-E570-726F-B8EA9D233F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  <p:pic>
        <p:nvPicPr>
          <p:cNvPr id="13" name="Grafika 12">
            <a:extLst>
              <a:ext uri="{FF2B5EF4-FFF2-40B4-BE49-F238E27FC236}">
                <a16:creationId xmlns:a16="http://schemas.microsoft.com/office/drawing/2014/main" id="{99AB339E-4566-43F4-D1FF-5AB00612B28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97323" y="402755"/>
            <a:ext cx="2147400" cy="124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422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0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rc.edu/guidelines-materials/bls-algorithm-video/" TargetMode="External"/><Relationship Id="rId2" Type="http://schemas.openxmlformats.org/officeDocument/2006/relationships/image" Target="../media/image28.sv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erc.edu/guidelines-materials/pbls-algorithm-video/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sv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sv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svg"/><Relationship Id="rId5" Type="http://schemas.openxmlformats.org/officeDocument/2006/relationships/image" Target="../media/image33.svg"/><Relationship Id="rId4" Type="http://schemas.openxmlformats.org/officeDocument/2006/relationships/image" Target="../media/image3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sv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image" Target="../media/image51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svg"/><Relationship Id="rId4" Type="http://schemas.openxmlformats.org/officeDocument/2006/relationships/image" Target="../media/image53.sv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31.sv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8.svg"/><Relationship Id="rId4" Type="http://schemas.openxmlformats.org/officeDocument/2006/relationships/image" Target="../media/image57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svg"/><Relationship Id="rId2" Type="http://schemas.openxmlformats.org/officeDocument/2006/relationships/image" Target="../media/image66.sv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9.svg"/><Relationship Id="rId4" Type="http://schemas.openxmlformats.org/officeDocument/2006/relationships/image" Target="../media/image68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gif"/><Relationship Id="rId2" Type="http://schemas.openxmlformats.org/officeDocument/2006/relationships/hyperlink" Target="https://raisingchildren.net.au/newborns/safety/burns-scalds-fire/burns-scalds-first-aid-picture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wQLUKb1XJp4?feature=oembed" TargetMode="Externa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sv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sv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sv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7AFB828-22CE-84AE-1FF4-EDC0D22EF0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l-SI" noProof="0" dirty="0"/>
              <a:t>Prva pomoč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246C1507-397F-315E-D4FB-121758FBFE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l-SI" noProof="0" dirty="0"/>
              <a:t>Tečaj Mladinec II</a:t>
            </a:r>
          </a:p>
        </p:txBody>
      </p:sp>
    </p:spTree>
    <p:extLst>
      <p:ext uri="{BB962C8B-B14F-4D97-AF65-F5344CB8AC3E}">
        <p14:creationId xmlns:p14="http://schemas.microsoft.com/office/powerpoint/2010/main" val="763337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AE197FF-F577-FCF1-80DC-5087F8498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Preverimo utrip srca (krvni obtok)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E30AB47-48ED-95E5-A24A-C283AF232A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457200" indent="-457200"/>
            <a:r>
              <a:rPr lang="sl-SI" sz="2400" noProof="0" dirty="0">
                <a:cs typeface="Arial"/>
              </a:rPr>
              <a:t>Tip pulza – arterija na vratu, stegenska arterija, arterija na nadlahti (dojenčki)</a:t>
            </a:r>
          </a:p>
          <a:p>
            <a:pPr marL="457200" indent="-457200"/>
            <a:r>
              <a:rPr lang="sl-SI" noProof="0" dirty="0">
                <a:cs typeface="Arial"/>
              </a:rPr>
              <a:t>Laiki se orientiramo preko posrednih znakov krvnega obtoka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sl-SI" noProof="0" dirty="0">
                <a:cs typeface="Arial"/>
              </a:rPr>
              <a:t>Dihanje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sl-SI" noProof="0" dirty="0">
                <a:cs typeface="Arial"/>
              </a:rPr>
              <a:t>Stokanje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sl-SI" noProof="0" dirty="0">
                <a:cs typeface="Arial"/>
              </a:rPr>
              <a:t>Premikanje</a:t>
            </a:r>
            <a:endParaRPr lang="sl-SI" sz="2000" noProof="0" dirty="0">
              <a:cs typeface="Arial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sl-SI" noProof="0" dirty="0">
                <a:cs typeface="Arial"/>
              </a:rPr>
              <a:t>Kašljanje...</a:t>
            </a:r>
          </a:p>
        </p:txBody>
      </p:sp>
      <p:pic>
        <p:nvPicPr>
          <p:cNvPr id="5" name="Slika 4" descr="Slika, ki vsebuje besede risanje, sličica, ilustracija, risanka&#10;&#10;Vsebina, ustvarjena z UI, morda ni pravilna.">
            <a:extLst>
              <a:ext uri="{FF2B5EF4-FFF2-40B4-BE49-F238E27FC236}">
                <a16:creationId xmlns:a16="http://schemas.microsoft.com/office/drawing/2014/main" id="{9FF39B36-4BC7-38B2-7C05-644C4006F2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9584" y="3782482"/>
            <a:ext cx="3625498" cy="2863145"/>
          </a:xfrm>
          <a:prstGeom prst="rect">
            <a:avLst/>
          </a:prstGeom>
        </p:spPr>
      </p:pic>
      <p:pic>
        <p:nvPicPr>
          <p:cNvPr id="6" name="Slika 5" descr="Slika, ki vsebuje besede risanje, skica, ud, ilustracija&#10;&#10;Vsebina, ustvarjena z UI, morda ni pravilna.">
            <a:extLst>
              <a:ext uri="{FF2B5EF4-FFF2-40B4-BE49-F238E27FC236}">
                <a16:creationId xmlns:a16="http://schemas.microsoft.com/office/drawing/2014/main" id="{34F1D0E0-91A6-88F8-7ED0-178464D71B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7954" y="3435703"/>
            <a:ext cx="3019425" cy="272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8649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7F67E1A-D3DF-D75C-1D0B-7A98E2AB1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Oseba diha in ima utrip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B7F6AB5-0CD3-DC3F-3507-34928699C4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l-SI" noProof="0" dirty="0">
                <a:cs typeface="Arial"/>
              </a:rPr>
              <a:t>Osebo položimo v položaj za nezavestne (stabilni bočni položaj), če ni suma na poškodbo hrbtenice</a:t>
            </a:r>
          </a:p>
          <a:p>
            <a:r>
              <a:rPr lang="sl-SI" noProof="0" dirty="0">
                <a:cs typeface="Arial"/>
              </a:rPr>
              <a:t>Pokličemo 112</a:t>
            </a:r>
          </a:p>
          <a:p>
            <a:r>
              <a:rPr lang="sl-SI" noProof="0" dirty="0">
                <a:cs typeface="Arial"/>
              </a:rPr>
              <a:t>Osebo nadziramo in ocenjujemo njegovo stanje</a:t>
            </a:r>
          </a:p>
        </p:txBody>
      </p:sp>
      <p:pic>
        <p:nvPicPr>
          <p:cNvPr id="4" name="Slika 3" descr="Slika, ki vsebuje besede skica, risanje, sesalec, sličica&#10;&#10;Vsebina, ustvarjena z UI, morda ni pravilna.">
            <a:extLst>
              <a:ext uri="{FF2B5EF4-FFF2-40B4-BE49-F238E27FC236}">
                <a16:creationId xmlns:a16="http://schemas.microsoft.com/office/drawing/2014/main" id="{B11B3A39-5FD8-6B25-97A1-E70151C1DE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339" y="3836906"/>
            <a:ext cx="7439565" cy="2835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5682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315C5D8-33D8-A344-91DB-F7FFA537D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Oseba ne diha in nima utripa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8088964-D10F-AE0A-95DE-A084557BC3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7514"/>
            <a:ext cx="10515600" cy="461944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l-SI" noProof="0" dirty="0">
                <a:cs typeface="Arial"/>
              </a:rPr>
              <a:t>Pošljemo po pomoč (</a:t>
            </a:r>
            <a:r>
              <a:rPr lang="sl-SI" b="1" noProof="0" dirty="0">
                <a:cs typeface="Arial"/>
              </a:rPr>
              <a:t>AED</a:t>
            </a:r>
            <a:r>
              <a:rPr lang="sl-SI" noProof="0" dirty="0">
                <a:cs typeface="Arial"/>
              </a:rPr>
              <a:t>)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sl-SI" noProof="0" dirty="0">
                <a:cs typeface="Arial"/>
              </a:rPr>
              <a:t>Če smo sami, pri odraslih najprej pokličemo 112 oz. odhitimo po pomoč in šele nato začnemo oživljati!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sl-SI" noProof="0" dirty="0">
                <a:cs typeface="Arial"/>
              </a:rPr>
              <a:t>Pri otrocih najprej 1 min oživljaj, nato poišči pomoč</a:t>
            </a:r>
          </a:p>
          <a:p>
            <a:pPr marL="457200" lvl="1" indent="0">
              <a:buNone/>
            </a:pPr>
            <a:endParaRPr lang="sl-SI" noProof="0" dirty="0">
              <a:cs typeface="Arial"/>
            </a:endParaRPr>
          </a:p>
          <a:p>
            <a:pPr marL="914400" lvl="2">
              <a:buNone/>
            </a:pPr>
            <a:r>
              <a:rPr lang="sl-SI" sz="3200" b="1" noProof="0" dirty="0">
                <a:cs typeface="Arial"/>
              </a:rPr>
              <a:t>stisi prsnega koša   :   </a:t>
            </a:r>
            <a:r>
              <a:rPr lang="sl-SI" sz="3200" b="1" noProof="0" dirty="0" err="1">
                <a:cs typeface="Arial"/>
              </a:rPr>
              <a:t>vpihi</a:t>
            </a:r>
            <a:endParaRPr lang="sl-SI" sz="3200" noProof="0" dirty="0">
              <a:cs typeface="Arial"/>
            </a:endParaRPr>
          </a:p>
          <a:p>
            <a:pPr marL="0" indent="0">
              <a:buNone/>
            </a:pPr>
            <a:endParaRPr lang="sl-SI" sz="3600" b="1" noProof="0" dirty="0">
              <a:cs typeface="Arial"/>
            </a:endParaRPr>
          </a:p>
          <a:p>
            <a:pPr marL="1371600" lvl="3" indent="0">
              <a:buNone/>
            </a:pPr>
            <a:r>
              <a:rPr lang="sl-SI" sz="4000" b="1" noProof="0" dirty="0">
                <a:cs typeface="Arial"/>
              </a:rPr>
              <a:t>      </a:t>
            </a:r>
            <a:r>
              <a:rPr lang="sl-SI" sz="4000" b="1" noProof="0" dirty="0">
                <a:solidFill>
                  <a:srgbClr val="C00000"/>
                </a:solidFill>
                <a:cs typeface="Arial"/>
              </a:rPr>
              <a:t>30 : 2</a:t>
            </a:r>
          </a:p>
        </p:txBody>
      </p:sp>
      <p:pic>
        <p:nvPicPr>
          <p:cNvPr id="5" name="Slika 4" descr="Slika, ki vsebuje besede sličica, risanje, risanka, ilustracija&#10;&#10;Vsebina, ustvarjena z UI, morda ni pravilna.">
            <a:extLst>
              <a:ext uri="{FF2B5EF4-FFF2-40B4-BE49-F238E27FC236}">
                <a16:creationId xmlns:a16="http://schemas.microsoft.com/office/drawing/2014/main" id="{8C2F60C9-C4A9-303C-152A-824B01F2C07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12534" y="4027133"/>
            <a:ext cx="2506487" cy="2303287"/>
          </a:xfrm>
          <a:prstGeom prst="rect">
            <a:avLst/>
          </a:prstGeom>
        </p:spPr>
      </p:pic>
      <p:pic>
        <p:nvPicPr>
          <p:cNvPr id="6" name="Označba mesta vsebine 9">
            <a:extLst>
              <a:ext uri="{FF2B5EF4-FFF2-40B4-BE49-F238E27FC236}">
                <a16:creationId xmlns:a16="http://schemas.microsoft.com/office/drawing/2014/main" id="{577BFC9A-DC6B-916E-3D08-CE195C1F65DA}"/>
              </a:ext>
            </a:extLst>
          </p:cNvPr>
          <p:cNvPicPr>
            <a:picLocks noGrp="1"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08912" y="4329821"/>
            <a:ext cx="3098828" cy="1727894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FEB04EB3-08CD-4379-6A86-8F3C280CD5CD}"/>
              </a:ext>
            </a:extLst>
          </p:cNvPr>
          <p:cNvSpPr txBox="1"/>
          <p:nvPr/>
        </p:nvSpPr>
        <p:spPr>
          <a:xfrm>
            <a:off x="3047999" y="6406444"/>
            <a:ext cx="10329333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l-SI" sz="2000" b="1" noProof="0" dirty="0">
                <a:cs typeface="Arial"/>
              </a:rPr>
              <a:t>Otroci in dojenčki </a:t>
            </a:r>
            <a:r>
              <a:rPr lang="sl-SI" sz="2000" noProof="0" dirty="0">
                <a:cs typeface="Arial"/>
              </a:rPr>
              <a:t>            5 </a:t>
            </a:r>
            <a:r>
              <a:rPr lang="sl-SI" sz="2000" noProof="0" dirty="0" err="1">
                <a:cs typeface="Arial"/>
              </a:rPr>
              <a:t>vpihov</a:t>
            </a:r>
            <a:r>
              <a:rPr lang="sl-SI" sz="2000" noProof="0" dirty="0">
                <a:cs typeface="Arial"/>
              </a:rPr>
              <a:t>, nato 30 : 2</a:t>
            </a:r>
            <a:endParaRPr lang="sl-SI" sz="2000" noProof="0" dirty="0"/>
          </a:p>
        </p:txBody>
      </p:sp>
      <p:cxnSp>
        <p:nvCxnSpPr>
          <p:cNvPr id="8" name="Raven puščični povezovalnik 7">
            <a:extLst>
              <a:ext uri="{FF2B5EF4-FFF2-40B4-BE49-F238E27FC236}">
                <a16:creationId xmlns:a16="http://schemas.microsoft.com/office/drawing/2014/main" id="{17D0D11F-88E6-720A-D3E0-FBB333EFE2ED}"/>
              </a:ext>
            </a:extLst>
          </p:cNvPr>
          <p:cNvCxnSpPr/>
          <p:nvPr/>
        </p:nvCxnSpPr>
        <p:spPr>
          <a:xfrm>
            <a:off x="5446890" y="6603998"/>
            <a:ext cx="649110" cy="1411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68792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CDDD6EA-B1FE-E50E-CC18-603F74E0C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Reševanje utopljenca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D60D20A-288E-8D36-97CE-2CB6ABE091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856" y="1468438"/>
            <a:ext cx="8753475" cy="5208587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sl-SI" noProof="0" dirty="0">
                <a:cs typeface="Arial"/>
              </a:rPr>
              <a:t>Dušenje zaradi onemogočenega dihanja v tekočini</a:t>
            </a:r>
          </a:p>
          <a:p>
            <a:endParaRPr lang="sl-SI" noProof="0" dirty="0">
              <a:cs typeface="Arial"/>
            </a:endParaRPr>
          </a:p>
          <a:p>
            <a:r>
              <a:rPr lang="sl-SI" b="1" noProof="0" dirty="0">
                <a:cs typeface="Arial"/>
              </a:rPr>
              <a:t>112!</a:t>
            </a:r>
            <a:endParaRPr lang="sl-SI" noProof="0" dirty="0"/>
          </a:p>
          <a:p>
            <a:r>
              <a:rPr lang="sl-SI" noProof="0" dirty="0">
                <a:cs typeface="Arial"/>
              </a:rPr>
              <a:t>Najprej rešujemo z obale (podamo vejo, desko, obroč...)</a:t>
            </a:r>
          </a:p>
          <a:p>
            <a:r>
              <a:rPr lang="sl-SI" noProof="0" dirty="0">
                <a:cs typeface="Arial"/>
              </a:rPr>
              <a:t>V vodo samo kadar žrtev obnemore (se slečemo!)</a:t>
            </a:r>
          </a:p>
          <a:p>
            <a:pPr lvl="1" indent="-514350">
              <a:buFont typeface="Courier New" panose="020B0604020202020204" pitchFamily="34" charset="0"/>
              <a:buChar char="o"/>
            </a:pPr>
            <a:r>
              <a:rPr lang="sl-SI" noProof="0" dirty="0">
                <a:cs typeface="Arial"/>
              </a:rPr>
              <a:t>Žrtvi se približamo od zadaj</a:t>
            </a:r>
          </a:p>
          <a:p>
            <a:pPr lvl="1" indent="-514350">
              <a:buFont typeface="Courier New" panose="020B0604020202020204" pitchFamily="34" charset="0"/>
              <a:buChar char="o"/>
            </a:pPr>
            <a:r>
              <a:rPr lang="sl-SI" noProof="0" dirty="0">
                <a:cs typeface="Arial"/>
              </a:rPr>
              <a:t>Tega ne počni, če se ne počutiš sposobnega</a:t>
            </a:r>
          </a:p>
          <a:p>
            <a:pPr lvl="1" indent="-514350">
              <a:buFont typeface="Courier New" panose="020B0604020202020204" pitchFamily="34" charset="0"/>
              <a:buChar char="o"/>
            </a:pPr>
            <a:r>
              <a:rPr lang="sl-SI" noProof="0" dirty="0">
                <a:cs typeface="Arial"/>
              </a:rPr>
              <a:t>Če skoči v vodo, sum na poškodbo hrbtenice!</a:t>
            </a:r>
          </a:p>
          <a:p>
            <a:pPr lvl="1" indent="-514350">
              <a:buFont typeface="Courier New" panose="020B0604020202020204" pitchFamily="34" charset="0"/>
              <a:buChar char="o"/>
            </a:pPr>
            <a:endParaRPr lang="sl-SI" noProof="0" dirty="0">
              <a:cs typeface="Arial"/>
            </a:endParaRPr>
          </a:p>
          <a:p>
            <a:r>
              <a:rPr lang="sl-SI" b="1" noProof="0" dirty="0">
                <a:cs typeface="Arial"/>
              </a:rPr>
              <a:t>OŽIVLJANJE:</a:t>
            </a:r>
          </a:p>
          <a:p>
            <a:pPr lvl="1" indent="-514350">
              <a:buFont typeface="Courier New" panose="020B0604020202020204" pitchFamily="34" charset="0"/>
              <a:buChar char="o"/>
            </a:pPr>
            <a:r>
              <a:rPr lang="sl-SI" noProof="0" dirty="0">
                <a:cs typeface="Arial"/>
              </a:rPr>
              <a:t>Očistimo usta in preverimo dihanje</a:t>
            </a:r>
          </a:p>
          <a:p>
            <a:pPr lvl="1" indent="-514350">
              <a:buFont typeface="Courier New" panose="020B0604020202020204" pitchFamily="34" charset="0"/>
              <a:buChar char="o"/>
            </a:pPr>
            <a:r>
              <a:rPr lang="sl-SI" b="1" noProof="0" dirty="0">
                <a:cs typeface="Arial"/>
              </a:rPr>
              <a:t>5</a:t>
            </a:r>
            <a:r>
              <a:rPr lang="sl-SI" noProof="0" dirty="0">
                <a:cs typeface="Arial"/>
              </a:rPr>
              <a:t> začetnih </a:t>
            </a:r>
            <a:r>
              <a:rPr lang="sl-SI" noProof="0" dirty="0" err="1">
                <a:cs typeface="Arial"/>
              </a:rPr>
              <a:t>vpihov</a:t>
            </a:r>
            <a:r>
              <a:rPr lang="sl-SI" noProof="0" dirty="0">
                <a:cs typeface="Arial"/>
              </a:rPr>
              <a:t>, nato razmerje </a:t>
            </a:r>
            <a:r>
              <a:rPr lang="sl-SI" b="1" noProof="0" dirty="0">
                <a:cs typeface="Arial"/>
              </a:rPr>
              <a:t>30 : 2</a:t>
            </a:r>
          </a:p>
          <a:p>
            <a:pPr lvl="1" indent="-514350">
              <a:buFont typeface="Courier New" panose="020B0604020202020204" pitchFamily="34" charset="0"/>
              <a:buChar char="o"/>
            </a:pPr>
            <a:r>
              <a:rPr lang="sl-SI" noProof="0" dirty="0">
                <a:cs typeface="Arial"/>
              </a:rPr>
              <a:t>Če si sam, najprej oživljaj 1 minuto, nato teči po pomoč</a:t>
            </a:r>
          </a:p>
          <a:p>
            <a:pPr lvl="1" indent="-514350">
              <a:buFont typeface="Courier New" panose="020B0604020202020204" pitchFamily="34" charset="0"/>
              <a:buChar char="o"/>
            </a:pPr>
            <a:r>
              <a:rPr lang="sl-SI" b="1" noProof="0" dirty="0">
                <a:cs typeface="Arial"/>
              </a:rPr>
              <a:t>Bodi vztrajen!</a:t>
            </a:r>
          </a:p>
        </p:txBody>
      </p:sp>
      <p:pic>
        <p:nvPicPr>
          <p:cNvPr id="4" name="Slika 3" descr="FOTO: Varno poletje: na plaži pazite na sebe in svoje predmete | 24ur.com">
            <a:extLst>
              <a:ext uri="{FF2B5EF4-FFF2-40B4-BE49-F238E27FC236}">
                <a16:creationId xmlns:a16="http://schemas.microsoft.com/office/drawing/2014/main" id="{9E383116-07E6-8E4F-7080-C571EDAEC8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6086" y="3427080"/>
            <a:ext cx="4110037" cy="2736056"/>
          </a:xfrm>
          <a:prstGeom prst="rect">
            <a:avLst/>
          </a:prstGeom>
        </p:spPr>
      </p:pic>
      <p:pic>
        <p:nvPicPr>
          <p:cNvPr id="5" name="Slika 4" descr="Slika, ki vsebuje besede voda, na prostem, nebo, oseba&#10;&#10;Vsebina, ustvarjena z UI, morda ni pravilna.">
            <a:extLst>
              <a:ext uri="{FF2B5EF4-FFF2-40B4-BE49-F238E27FC236}">
                <a16:creationId xmlns:a16="http://schemas.microsoft.com/office/drawing/2014/main" id="{98BABB28-C0D0-9287-2723-87855B1F85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1659" y="-2382"/>
            <a:ext cx="1569739" cy="1483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8909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3AAADD0-DD62-35E1-43E3-E5BF4D3A0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Kdaj prenehamo oživljati?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45BC1C7-AA0A-1C69-4FA8-8351081D7A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l-SI" noProof="0" dirty="0">
                <a:cs typeface="Arial"/>
              </a:rPr>
              <a:t>Ko prispe služba NMP</a:t>
            </a:r>
          </a:p>
          <a:p>
            <a:r>
              <a:rPr lang="sl-SI" noProof="0" dirty="0">
                <a:cs typeface="Arial"/>
              </a:rPr>
              <a:t>Ko oseba kaže znake življenja (normalno dihanje, odpiranje oči, premikanje)</a:t>
            </a:r>
          </a:p>
          <a:p>
            <a:r>
              <a:rPr lang="sl-SI" noProof="0" dirty="0">
                <a:cs typeface="Arial"/>
              </a:rPr>
              <a:t>Ko smo izčrpani</a:t>
            </a:r>
          </a:p>
        </p:txBody>
      </p:sp>
    </p:spTree>
    <p:extLst>
      <p:ext uri="{BB962C8B-B14F-4D97-AF65-F5344CB8AC3E}">
        <p14:creationId xmlns:p14="http://schemas.microsoft.com/office/powerpoint/2010/main" val="28180359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>
            <a:extLst>
              <a:ext uri="{FF2B5EF4-FFF2-40B4-BE49-F238E27FC236}">
                <a16:creationId xmlns:a16="http://schemas.microsoft.com/office/drawing/2014/main" id="{89EA3411-110F-2CF5-E5F1-04381FF80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089" y="562681"/>
            <a:ext cx="8761675" cy="1325563"/>
          </a:xfrm>
        </p:spPr>
        <p:txBody>
          <a:bodyPr>
            <a:normAutofit fontScale="90000"/>
          </a:bodyPr>
          <a:lstStyle/>
          <a:p>
            <a:r>
              <a:rPr lang="sl-SI" noProof="0" dirty="0"/>
              <a:t>Uporaba avtomatskega zunanjega </a:t>
            </a:r>
            <a:r>
              <a:rPr lang="sl-SI" noProof="0" dirty="0" err="1"/>
              <a:t>defibrilatorja</a:t>
            </a:r>
            <a:r>
              <a:rPr lang="sl-SI" noProof="0" dirty="0"/>
              <a:t> </a:t>
            </a:r>
            <a:r>
              <a:rPr lang="sl-SI" sz="6000" noProof="0" dirty="0"/>
              <a:t>(AED)</a:t>
            </a:r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7DDFDAB8-F6B7-178B-7121-33382484D3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811" y="2261937"/>
            <a:ext cx="5036462" cy="3695230"/>
          </a:xfrm>
          <a:prstGeom prst="rect">
            <a:avLst/>
          </a:prstGeom>
        </p:spPr>
      </p:pic>
      <p:pic>
        <p:nvPicPr>
          <p:cNvPr id="18" name="Slika 17" descr="Slika, ki vsebuje besede risanje, risanka, skica, obutev&#10;&#10;Vsebina, ustvarjena z UI, morda ni pravilna.">
            <a:extLst>
              <a:ext uri="{FF2B5EF4-FFF2-40B4-BE49-F238E27FC236}">
                <a16:creationId xmlns:a16="http://schemas.microsoft.com/office/drawing/2014/main" id="{ADC32BEB-00A3-3D99-F9B5-CB5868E165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690688"/>
            <a:ext cx="5103232" cy="5107953"/>
          </a:xfrm>
          <a:prstGeom prst="rect">
            <a:avLst/>
          </a:prstGeom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78D72863-8A89-6CDF-7B72-6180B071312C}"/>
              </a:ext>
            </a:extLst>
          </p:cNvPr>
          <p:cNvSpPr txBox="1"/>
          <p:nvPr/>
        </p:nvSpPr>
        <p:spPr>
          <a:xfrm>
            <a:off x="1616093" y="6178439"/>
            <a:ext cx="447396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l-SI" sz="2800" noProof="0" dirty="0">
                <a:latin typeface="Arial"/>
                <a:cs typeface="Arial"/>
              </a:rPr>
              <a:t>Kje so lokacije AED-jev?</a:t>
            </a:r>
          </a:p>
        </p:txBody>
      </p:sp>
    </p:spTree>
    <p:extLst>
      <p:ext uri="{BB962C8B-B14F-4D97-AF65-F5344CB8AC3E}">
        <p14:creationId xmlns:p14="http://schemas.microsoft.com/office/powerpoint/2010/main" val="15400202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7B2FDA7-47A2-9399-E3E0-6B4C649FD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Avtomatski zunanji </a:t>
            </a:r>
            <a:r>
              <a:rPr lang="sl-SI" noProof="0" dirty="0" err="1"/>
              <a:t>defibrilator</a:t>
            </a:r>
            <a:endParaRPr lang="sl-SI" noProof="0" dirty="0"/>
          </a:p>
        </p:txBody>
      </p:sp>
      <p:pic>
        <p:nvPicPr>
          <p:cNvPr id="8" name="Slika 7" descr="Slika, ki vsebuje besede besedilo, oblikovanje&#10;&#10;Vsebina, ustvarjena z UI, morda ni pravilna.">
            <a:extLst>
              <a:ext uri="{FF2B5EF4-FFF2-40B4-BE49-F238E27FC236}">
                <a16:creationId xmlns:a16="http://schemas.microsoft.com/office/drawing/2014/main" id="{957A79D5-6F72-EAD9-CC37-9E0A1AF519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494" y="3400652"/>
            <a:ext cx="2327084" cy="2911248"/>
          </a:xfrm>
          <a:prstGeom prst="rect">
            <a:avLst/>
          </a:prstGeom>
        </p:spPr>
      </p:pic>
      <p:pic>
        <p:nvPicPr>
          <p:cNvPr id="10" name="Slika 9" descr="Slika, ki vsebuje besede rumena&#10;&#10;Vsebina, ustvarjena z UI, morda ni pravilna.">
            <a:extLst>
              <a:ext uri="{FF2B5EF4-FFF2-40B4-BE49-F238E27FC236}">
                <a16:creationId xmlns:a16="http://schemas.microsoft.com/office/drawing/2014/main" id="{3164DF14-6A65-0083-F195-81F8A48304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1410" y="2257248"/>
            <a:ext cx="3563259" cy="4457738"/>
          </a:xfrm>
          <a:prstGeom prst="rect">
            <a:avLst/>
          </a:prstGeom>
        </p:spPr>
      </p:pic>
      <p:sp>
        <p:nvSpPr>
          <p:cNvPr id="12" name="Označba mesta vsebine 11">
            <a:extLst>
              <a:ext uri="{FF2B5EF4-FFF2-40B4-BE49-F238E27FC236}">
                <a16:creationId xmlns:a16="http://schemas.microsoft.com/office/drawing/2014/main" id="{A48C457F-14A0-6B2B-D5B6-49AE62C7CA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089" y="1543403"/>
            <a:ext cx="5551017" cy="5169782"/>
          </a:xfrm>
        </p:spPr>
        <p:txBody>
          <a:bodyPr anchor="ctr">
            <a:normAutofit fontScale="92500" lnSpcReduction="10000"/>
          </a:bodyPr>
          <a:lstStyle/>
          <a:p>
            <a:pPr>
              <a:lnSpc>
                <a:spcPct val="100000"/>
              </a:lnSpc>
            </a:pPr>
            <a:r>
              <a:rPr lang="sl-SI" sz="2400" noProof="0" dirty="0"/>
              <a:t>Naprava, ki zazna motnje srčnega ritma</a:t>
            </a:r>
            <a:endParaRPr lang="sl-SI" sz="2400" noProof="0" dirty="0">
              <a:cs typeface="Arial"/>
            </a:endParaRPr>
          </a:p>
          <a:p>
            <a:pPr>
              <a:lnSpc>
                <a:spcPct val="100000"/>
              </a:lnSpc>
            </a:pPr>
            <a:r>
              <a:rPr lang="sl-SI" sz="2400" noProof="0" dirty="0"/>
              <a:t>Z njo izvajamo električne šoke</a:t>
            </a:r>
            <a:endParaRPr lang="sl-SI" sz="2400" noProof="0" dirty="0">
              <a:cs typeface="Arial"/>
            </a:endParaRPr>
          </a:p>
          <a:p>
            <a:pPr>
              <a:lnSpc>
                <a:spcPct val="100000"/>
              </a:lnSpc>
            </a:pPr>
            <a:r>
              <a:rPr lang="sl-SI" sz="2400" noProof="0" dirty="0">
                <a:cs typeface="Arial"/>
              </a:rPr>
              <a:t>Uporabljajo ga lahko manj izkušeni</a:t>
            </a:r>
          </a:p>
          <a:p>
            <a:pPr>
              <a:lnSpc>
                <a:spcPct val="100000"/>
              </a:lnSpc>
            </a:pPr>
            <a:r>
              <a:rPr lang="sl-SI" sz="2400" noProof="0" dirty="0">
                <a:latin typeface="Arial"/>
                <a:cs typeface="Arial"/>
              </a:rPr>
              <a:t>Poveča se možnost preživetja</a:t>
            </a:r>
          </a:p>
          <a:p>
            <a:pPr>
              <a:lnSpc>
                <a:spcPct val="100000"/>
              </a:lnSpc>
            </a:pPr>
            <a:endParaRPr lang="sl-SI" sz="3000" noProof="0" dirty="0"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sl-SI" sz="3200" b="1" noProof="0" dirty="0">
                <a:latin typeface="Georgia"/>
                <a:cs typeface="Arial"/>
              </a:rPr>
              <a:t>DELOVANJE AED:</a:t>
            </a:r>
          </a:p>
          <a:p>
            <a:r>
              <a:rPr lang="sl-SI" b="1" noProof="0" dirty="0">
                <a:cs typeface="Arial"/>
              </a:rPr>
              <a:t>Analizira</a:t>
            </a:r>
            <a:r>
              <a:rPr lang="sl-SI" noProof="0" dirty="0">
                <a:cs typeface="Arial"/>
              </a:rPr>
              <a:t> bolnikov srčni utrip (EKG)</a:t>
            </a:r>
          </a:p>
          <a:p>
            <a:r>
              <a:rPr lang="sl-SI" b="1" noProof="0" dirty="0">
                <a:cs typeface="Arial"/>
              </a:rPr>
              <a:t>Prepozna</a:t>
            </a:r>
            <a:r>
              <a:rPr lang="sl-SI" noProof="0" dirty="0">
                <a:cs typeface="Arial"/>
              </a:rPr>
              <a:t> ali je bolnika potrebno </a:t>
            </a:r>
            <a:r>
              <a:rPr lang="sl-SI" noProof="0" dirty="0" err="1">
                <a:cs typeface="Arial"/>
              </a:rPr>
              <a:t>defibrilirati</a:t>
            </a:r>
            <a:endParaRPr lang="sl-SI" noProof="0" dirty="0">
              <a:cs typeface="Arial"/>
            </a:endParaRPr>
          </a:p>
          <a:p>
            <a:r>
              <a:rPr lang="sl-SI" noProof="0" dirty="0">
                <a:cs typeface="Arial"/>
              </a:rPr>
              <a:t>uporabniku svetuje ˝</a:t>
            </a:r>
            <a:r>
              <a:rPr lang="sl-SI" noProof="0" dirty="0" err="1">
                <a:cs typeface="Arial"/>
              </a:rPr>
              <a:t>defibrilirajte˝ali</a:t>
            </a:r>
            <a:r>
              <a:rPr lang="sl-SI" noProof="0" dirty="0">
                <a:cs typeface="Arial"/>
              </a:rPr>
              <a:t> ˝ne </a:t>
            </a:r>
            <a:r>
              <a:rPr lang="sl-SI" noProof="0" dirty="0" err="1">
                <a:cs typeface="Arial"/>
              </a:rPr>
              <a:t>defibrilirajte</a:t>
            </a:r>
            <a:endParaRPr lang="sl-SI" noProof="0" dirty="0">
              <a:cs typeface="Arial"/>
            </a:endParaRPr>
          </a:p>
        </p:txBody>
      </p:sp>
      <p:pic>
        <p:nvPicPr>
          <p:cNvPr id="13" name="Označba mesta vsebine 5">
            <a:extLst>
              <a:ext uri="{FF2B5EF4-FFF2-40B4-BE49-F238E27FC236}">
                <a16:creationId xmlns:a16="http://schemas.microsoft.com/office/drawing/2014/main" id="{E19BC2BD-6018-99AE-C0B1-4B0745F05D8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10400" y="1690688"/>
            <a:ext cx="1643736" cy="1643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3242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0ABA977-75AB-2BEA-EB9F-91CA58ACC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Osnovni algoritem za oživljanje</a:t>
            </a:r>
          </a:p>
        </p:txBody>
      </p:sp>
      <p:pic>
        <p:nvPicPr>
          <p:cNvPr id="13" name="Označba mesta vsebine 12">
            <a:extLst>
              <a:ext uri="{FF2B5EF4-FFF2-40B4-BE49-F238E27FC236}">
                <a16:creationId xmlns:a16="http://schemas.microsoft.com/office/drawing/2014/main" id="{7D9F856E-E271-14FF-18A7-12D26909B6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1675"/>
          <a:stretch>
            <a:fillRect/>
          </a:stretch>
        </p:blipFill>
        <p:spPr>
          <a:xfrm>
            <a:off x="2197282" y="1690688"/>
            <a:ext cx="7504984" cy="5070085"/>
          </a:xfrm>
          <a:prstGeom prst="rect">
            <a:avLst/>
          </a:prstGeom>
        </p:spPr>
      </p:pic>
      <p:sp>
        <p:nvSpPr>
          <p:cNvPr id="14" name="Pravokotnik 13">
            <a:hlinkClick r:id="rId3"/>
            <a:extLst>
              <a:ext uri="{FF2B5EF4-FFF2-40B4-BE49-F238E27FC236}">
                <a16:creationId xmlns:a16="http://schemas.microsoft.com/office/drawing/2014/main" id="{88E6353C-61FE-83A4-F460-A092C37AB844}"/>
              </a:ext>
            </a:extLst>
          </p:cNvPr>
          <p:cNvSpPr/>
          <p:nvPr/>
        </p:nvSpPr>
        <p:spPr>
          <a:xfrm>
            <a:off x="6768059" y="5673777"/>
            <a:ext cx="861934" cy="876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noProof="0" dirty="0"/>
          </a:p>
        </p:txBody>
      </p:sp>
      <p:sp>
        <p:nvSpPr>
          <p:cNvPr id="15" name="Pravokotnik 14">
            <a:hlinkClick r:id="rId4"/>
            <a:extLst>
              <a:ext uri="{FF2B5EF4-FFF2-40B4-BE49-F238E27FC236}">
                <a16:creationId xmlns:a16="http://schemas.microsoft.com/office/drawing/2014/main" id="{82A9C989-71F2-3E05-A5E9-76D1124F51B2}"/>
              </a:ext>
            </a:extLst>
          </p:cNvPr>
          <p:cNvSpPr/>
          <p:nvPr/>
        </p:nvSpPr>
        <p:spPr>
          <a:xfrm>
            <a:off x="8321652" y="5673777"/>
            <a:ext cx="861934" cy="876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20825327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49C93CE6-5535-3A89-8214-01700548B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Medicinska nujna stanja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39AC500E-8249-19F3-C5CB-0118685642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noProof="0" dirty="0"/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4184810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1FAAC38-1362-87C8-035F-577735D1E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Nudenje prve pomoči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1AE0D55-5C1F-244D-84DB-7D33883FCD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491579" cy="4351338"/>
          </a:xfrm>
        </p:spPr>
        <p:txBody>
          <a:bodyPr>
            <a:normAutofit/>
          </a:bodyPr>
          <a:lstStyle/>
          <a:p>
            <a:r>
              <a:rPr lang="sl-SI" sz="2400" noProof="0" dirty="0"/>
              <a:t>Najprej se prepričaj, če je oseba še v nevarnosti in če lahko varno pristopiš</a:t>
            </a:r>
          </a:p>
          <a:p>
            <a:r>
              <a:rPr lang="sl-SI" sz="2400" noProof="0" dirty="0"/>
              <a:t>Nato preveri odzivnost. Če se oseba ne odziva, preveri, če prihaja do krvavitev, ki lahko ogrožajo življenje. Zaustavi krvavitev.</a:t>
            </a:r>
          </a:p>
          <a:p>
            <a:r>
              <a:rPr lang="sl-SI" sz="2400" noProof="0" dirty="0"/>
              <a:t>Osebo, ki ne kaže znakov poškodb in diha normalno, namesti v stabilni bočni položaj</a:t>
            </a:r>
          </a:p>
          <a:p>
            <a:r>
              <a:rPr lang="sl-SI" sz="2400" noProof="0" dirty="0"/>
              <a:t>Vsakič je priporočljivo opraviti pregled ABCDE</a:t>
            </a: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59E12A69-2E11-E31E-AF00-B8B001C9A6D6}"/>
              </a:ext>
            </a:extLst>
          </p:cNvPr>
          <p:cNvSpPr txBox="1"/>
          <p:nvPr/>
        </p:nvSpPr>
        <p:spPr>
          <a:xfrm>
            <a:off x="7590408" y="1935331"/>
            <a:ext cx="2814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b="1" noProof="0" dirty="0" err="1">
                <a:solidFill>
                  <a:srgbClr val="B74826"/>
                </a:solidFill>
              </a:rPr>
              <a:t>Airway</a:t>
            </a:r>
            <a:endParaRPr lang="sl-SI" sz="2800" b="1" noProof="0" dirty="0">
              <a:solidFill>
                <a:srgbClr val="B74826"/>
              </a:solidFill>
            </a:endParaRP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1A9E0F87-327E-F225-92BD-50DFD0150CAE}"/>
              </a:ext>
            </a:extLst>
          </p:cNvPr>
          <p:cNvSpPr txBox="1"/>
          <p:nvPr/>
        </p:nvSpPr>
        <p:spPr>
          <a:xfrm>
            <a:off x="7590408" y="2926842"/>
            <a:ext cx="2814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b="1" noProof="0" dirty="0" err="1">
                <a:solidFill>
                  <a:srgbClr val="B74826"/>
                </a:solidFill>
              </a:rPr>
              <a:t>Breathing</a:t>
            </a:r>
            <a:endParaRPr lang="sl-SI" sz="2800" b="1" noProof="0" dirty="0">
              <a:solidFill>
                <a:srgbClr val="B74826"/>
              </a:solidFill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D81FCDD1-BA58-7A8C-B5B0-EBB71DC2FCD2}"/>
              </a:ext>
            </a:extLst>
          </p:cNvPr>
          <p:cNvSpPr txBox="1"/>
          <p:nvPr/>
        </p:nvSpPr>
        <p:spPr>
          <a:xfrm>
            <a:off x="7590408" y="3924992"/>
            <a:ext cx="2814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b="1" noProof="0" dirty="0" err="1">
                <a:solidFill>
                  <a:srgbClr val="B74826"/>
                </a:solidFill>
              </a:rPr>
              <a:t>Circulation</a:t>
            </a:r>
            <a:endParaRPr lang="sl-SI" sz="2800" b="1" noProof="0" dirty="0">
              <a:solidFill>
                <a:srgbClr val="B74826"/>
              </a:solidFill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8CC1279A-15DF-6410-D928-F50ECEA1BC40}"/>
              </a:ext>
            </a:extLst>
          </p:cNvPr>
          <p:cNvSpPr txBox="1"/>
          <p:nvPr/>
        </p:nvSpPr>
        <p:spPr>
          <a:xfrm>
            <a:off x="7590408" y="4923142"/>
            <a:ext cx="2814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b="1" noProof="0" dirty="0" err="1">
                <a:solidFill>
                  <a:srgbClr val="B74826"/>
                </a:solidFill>
              </a:rPr>
              <a:t>Disability</a:t>
            </a:r>
            <a:r>
              <a:rPr lang="sl-SI" sz="2800" b="1" noProof="0" dirty="0">
                <a:solidFill>
                  <a:srgbClr val="B74826"/>
                </a:solidFill>
              </a:rPr>
              <a:t> </a:t>
            </a:r>
            <a:r>
              <a:rPr lang="sl-SI" sz="2800" b="1" i="1" noProof="0" dirty="0"/>
              <a:t>-</a:t>
            </a:r>
            <a:r>
              <a:rPr lang="sl-SI" sz="2800" b="1" noProof="0" dirty="0"/>
              <a:t> </a:t>
            </a: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EEB13372-1DB0-5F3B-ECCF-995540172E3B}"/>
              </a:ext>
            </a:extLst>
          </p:cNvPr>
          <p:cNvSpPr txBox="1"/>
          <p:nvPr/>
        </p:nvSpPr>
        <p:spPr>
          <a:xfrm>
            <a:off x="7590408" y="5915353"/>
            <a:ext cx="2814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b="1" noProof="0" dirty="0" err="1">
                <a:solidFill>
                  <a:srgbClr val="B74826"/>
                </a:solidFill>
              </a:rPr>
              <a:t>Exposure</a:t>
            </a:r>
            <a:endParaRPr lang="sl-SI" sz="2800" b="1" noProof="0" dirty="0">
              <a:solidFill>
                <a:srgbClr val="B74826"/>
              </a:solidFill>
            </a:endParaRP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01B9BCF9-9574-0266-A53C-B779A3AEC7C5}"/>
              </a:ext>
            </a:extLst>
          </p:cNvPr>
          <p:cNvSpPr txBox="1"/>
          <p:nvPr/>
        </p:nvSpPr>
        <p:spPr>
          <a:xfrm>
            <a:off x="6658097" y="1601279"/>
            <a:ext cx="1395721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6600" b="1" noProof="0" dirty="0">
                <a:solidFill>
                  <a:schemeClr val="accent1">
                    <a:alpha val="40000"/>
                  </a:schemeClr>
                </a:solidFill>
                <a:latin typeface="+mj-lt"/>
              </a:rPr>
              <a:t>A</a:t>
            </a:r>
          </a:p>
          <a:p>
            <a:r>
              <a:rPr lang="sl-SI" sz="6600" b="1" noProof="0" dirty="0">
                <a:solidFill>
                  <a:schemeClr val="accent1">
                    <a:alpha val="40000"/>
                  </a:schemeClr>
                </a:solidFill>
                <a:latin typeface="+mj-lt"/>
              </a:rPr>
              <a:t>B</a:t>
            </a:r>
          </a:p>
          <a:p>
            <a:r>
              <a:rPr lang="sl-SI" sz="6600" b="1" noProof="0" dirty="0">
                <a:solidFill>
                  <a:schemeClr val="accent1">
                    <a:alpha val="40000"/>
                  </a:schemeClr>
                </a:solidFill>
                <a:latin typeface="+mj-lt"/>
              </a:rPr>
              <a:t>C</a:t>
            </a:r>
          </a:p>
          <a:p>
            <a:r>
              <a:rPr lang="sl-SI" sz="6600" b="1" noProof="0" dirty="0">
                <a:solidFill>
                  <a:schemeClr val="accent1">
                    <a:alpha val="40000"/>
                  </a:schemeClr>
                </a:solidFill>
                <a:latin typeface="+mj-lt"/>
              </a:rPr>
              <a:t>D</a:t>
            </a:r>
          </a:p>
          <a:p>
            <a:r>
              <a:rPr lang="sl-SI" sz="6600" b="1" noProof="0" dirty="0">
                <a:solidFill>
                  <a:schemeClr val="accent1">
                    <a:alpha val="40000"/>
                  </a:schemeClr>
                </a:solidFill>
                <a:latin typeface="+mj-lt"/>
              </a:rPr>
              <a:t>E</a:t>
            </a: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ACC33586-FD24-0FA8-C69C-D7F00F2201C8}"/>
              </a:ext>
            </a:extLst>
          </p:cNvPr>
          <p:cNvSpPr txBox="1"/>
          <p:nvPr/>
        </p:nvSpPr>
        <p:spPr>
          <a:xfrm>
            <a:off x="8851036" y="1960347"/>
            <a:ext cx="2814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b="1" i="1" noProof="0" dirty="0"/>
              <a:t>- Dihalna pot</a:t>
            </a:r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A25AC64C-F698-6F6C-E5DB-8B58D9DE22A8}"/>
              </a:ext>
            </a:extLst>
          </p:cNvPr>
          <p:cNvSpPr txBox="1"/>
          <p:nvPr/>
        </p:nvSpPr>
        <p:spPr>
          <a:xfrm>
            <a:off x="9365425" y="2926842"/>
            <a:ext cx="2814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b="1" i="1" noProof="0" dirty="0"/>
              <a:t>- Dihanje</a:t>
            </a:r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5612BAC4-C2DD-60A7-EBC2-5FCB79059833}"/>
              </a:ext>
            </a:extLst>
          </p:cNvPr>
          <p:cNvSpPr txBox="1"/>
          <p:nvPr/>
        </p:nvSpPr>
        <p:spPr>
          <a:xfrm>
            <a:off x="9599875" y="3947665"/>
            <a:ext cx="2814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b="1" i="1" noProof="0" dirty="0"/>
              <a:t>- Cirkulacija</a:t>
            </a:r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6C301691-458E-2BFC-6178-46AE503482F3}"/>
              </a:ext>
            </a:extLst>
          </p:cNvPr>
          <p:cNvSpPr txBox="1"/>
          <p:nvPr/>
        </p:nvSpPr>
        <p:spPr>
          <a:xfrm>
            <a:off x="9599875" y="4726750"/>
            <a:ext cx="28142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b="1" i="1" noProof="0" dirty="0"/>
              <a:t>Nevrološko stanje</a:t>
            </a:r>
          </a:p>
        </p:txBody>
      </p: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8D5B5C43-9F9B-1BBA-92E4-EBB17D3148E4}"/>
              </a:ext>
            </a:extLst>
          </p:cNvPr>
          <p:cNvSpPr txBox="1"/>
          <p:nvPr/>
        </p:nvSpPr>
        <p:spPr>
          <a:xfrm>
            <a:off x="9365425" y="5915353"/>
            <a:ext cx="2814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b="1" i="1" noProof="0" dirty="0"/>
              <a:t>- Zunanjost</a:t>
            </a:r>
          </a:p>
        </p:txBody>
      </p:sp>
    </p:spTree>
    <p:extLst>
      <p:ext uri="{BB962C8B-B14F-4D97-AF65-F5344CB8AC3E}">
        <p14:creationId xmlns:p14="http://schemas.microsoft.com/office/powerpoint/2010/main" val="1314975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529A4B-1A1E-EEA7-C411-9ED782C78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5727512-CAF6-96DF-E26F-4D6907A03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noProof="0" dirty="0"/>
              <a:t>Veriga preživetja in</a:t>
            </a:r>
            <a:br>
              <a:rPr lang="sl-SI" noProof="0" dirty="0"/>
            </a:br>
            <a:r>
              <a:rPr lang="sl-SI" noProof="0" dirty="0"/>
              <a:t>pomen zgodnjega nudenja prve pomoči </a:t>
            </a:r>
            <a:br>
              <a:rPr lang="sl-SI" noProof="0" dirty="0"/>
            </a:br>
            <a:endParaRPr lang="sl-SI" noProof="0" dirty="0"/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22A09578-4E82-1C35-245D-5D6834810F8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noProof="0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9028026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53B2578-CEF0-6A67-DF59-64A44316E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Pristop ABCDE</a:t>
            </a:r>
          </a:p>
        </p:txBody>
      </p:sp>
      <p:pic>
        <p:nvPicPr>
          <p:cNvPr id="5" name="Označba mesta vsebine 4">
            <a:extLst>
              <a:ext uri="{FF2B5EF4-FFF2-40B4-BE49-F238E27FC236}">
                <a16:creationId xmlns:a16="http://schemas.microsoft.com/office/drawing/2014/main" id="{837C4FB1-26AD-44A5-94C3-73D03E0ECA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6030"/>
          <a:stretch>
            <a:fillRect/>
          </a:stretch>
        </p:blipFill>
        <p:spPr>
          <a:xfrm>
            <a:off x="0" y="2101233"/>
            <a:ext cx="12192000" cy="4391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084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jeZBesedilom 8">
            <a:extLst>
              <a:ext uri="{FF2B5EF4-FFF2-40B4-BE49-F238E27FC236}">
                <a16:creationId xmlns:a16="http://schemas.microsoft.com/office/drawing/2014/main" id="{795D9368-F2D8-A07B-9E9A-3BD2F0F48F4D}"/>
              </a:ext>
            </a:extLst>
          </p:cNvPr>
          <p:cNvSpPr txBox="1"/>
          <p:nvPr/>
        </p:nvSpPr>
        <p:spPr>
          <a:xfrm>
            <a:off x="-507963" y="1027906"/>
            <a:ext cx="1342987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0" b="1" noProof="0" dirty="0">
                <a:solidFill>
                  <a:srgbClr val="B74826">
                    <a:alpha val="20000"/>
                  </a:srgbClr>
                </a:solidFill>
                <a:latin typeface="+mj-lt"/>
              </a:rPr>
              <a:t>A</a:t>
            </a: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5B407631-9D5C-CBF9-CFD9-F69FFCF82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A – </a:t>
            </a:r>
            <a:r>
              <a:rPr lang="sl-SI" noProof="0" dirty="0" err="1"/>
              <a:t>Airway</a:t>
            </a:r>
            <a:r>
              <a:rPr lang="sl-SI" noProof="0" dirty="0"/>
              <a:t> (Dihalna pot)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9E7308B5-6C4F-8986-C4C0-C1523DDE7C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404938"/>
            <a:ext cx="5157787" cy="823912"/>
          </a:xfrm>
        </p:spPr>
        <p:txBody>
          <a:bodyPr/>
          <a:lstStyle/>
          <a:p>
            <a:r>
              <a:rPr lang="sl-SI" noProof="0" dirty="0"/>
              <a:t>Je dihalna pot sproščena?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E0371959-55FA-DB0D-0421-C4D8383519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228850"/>
            <a:ext cx="5157787" cy="36845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400" noProof="0" dirty="0"/>
              <a:t>Je oseba padla z višine ali utrpela hujše poškodbe (Premisli o možnosti poškodbe hrbtenice)</a:t>
            </a:r>
          </a:p>
        </p:txBody>
      </p:sp>
      <p:sp>
        <p:nvSpPr>
          <p:cNvPr id="7" name="Označba mesta vsebine 6">
            <a:extLst>
              <a:ext uri="{FF2B5EF4-FFF2-40B4-BE49-F238E27FC236}">
                <a16:creationId xmlns:a16="http://schemas.microsoft.com/office/drawing/2014/main" id="{4356ABD6-D9DC-3287-B3D1-157165AAB9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228850"/>
            <a:ext cx="5183188" cy="3684588"/>
          </a:xfrm>
        </p:spPr>
        <p:txBody>
          <a:bodyPr>
            <a:normAutofit/>
          </a:bodyPr>
          <a:lstStyle/>
          <a:p>
            <a:r>
              <a:rPr lang="sl-SI" sz="2400" noProof="0" dirty="0"/>
              <a:t>Položi eno roko na čelo in prste druge roke na brado, nežno nagni glavo nazaj, dvigni brado in sprosti dihalno pot</a:t>
            </a:r>
          </a:p>
          <a:p>
            <a:r>
              <a:rPr lang="sl-SI" sz="2400" noProof="0" dirty="0"/>
              <a:t>Ne premikaj osebe, razen če je v nevarni situaciji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351820FA-1743-CDF6-E50B-BA608175BD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6612" y="3543300"/>
            <a:ext cx="4700263" cy="306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7409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E17CA4-1360-05BC-198F-C327291227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12351B3-513A-E1A4-526A-FF776EA69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B – </a:t>
            </a:r>
            <a:r>
              <a:rPr lang="sl-SI" noProof="0" dirty="0" err="1"/>
              <a:t>Breathing</a:t>
            </a:r>
            <a:r>
              <a:rPr lang="sl-SI" noProof="0" dirty="0"/>
              <a:t> (Dihanje)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B6F77352-1C7D-B22C-BA2A-BEE984D6C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278732"/>
            <a:ext cx="5157787" cy="823912"/>
          </a:xfrm>
        </p:spPr>
        <p:txBody>
          <a:bodyPr/>
          <a:lstStyle/>
          <a:p>
            <a:r>
              <a:rPr lang="sl-SI" noProof="0" dirty="0"/>
              <a:t>Ali oseba diha normalno?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D86644FA-5E7B-8F11-B67B-EC9AA16007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102644"/>
            <a:ext cx="4522787" cy="3684588"/>
          </a:xfrm>
        </p:spPr>
        <p:txBody>
          <a:bodyPr>
            <a:normAutofit/>
          </a:bodyPr>
          <a:lstStyle/>
          <a:p>
            <a:r>
              <a:rPr lang="sl-SI" sz="2000" noProof="0" dirty="0"/>
              <a:t>„Glej, poslušaj, čuti“ če oseba diha normalno, največ 10 sekund</a:t>
            </a:r>
          </a:p>
          <a:p>
            <a:r>
              <a:rPr lang="sl-SI" sz="2000" noProof="0" dirty="0"/>
              <a:t>Če se oseba duši ali kašlja, jo vprašaj „Se dušite?“</a:t>
            </a:r>
          </a:p>
          <a:p>
            <a:r>
              <a:rPr lang="sl-SI" sz="2000" noProof="0" dirty="0"/>
              <a:t>Ima oseba modrikaste </a:t>
            </a:r>
            <a:br>
              <a:rPr lang="sl-SI" sz="2000" noProof="0" dirty="0"/>
            </a:br>
            <a:r>
              <a:rPr lang="sl-SI" sz="2000" noProof="0" dirty="0"/>
              <a:t>ustnice, nohte ali kožo?</a:t>
            </a:r>
          </a:p>
          <a:p>
            <a:r>
              <a:rPr lang="sl-SI" sz="2000" noProof="0" dirty="0"/>
              <a:t>Se kažejo znaki </a:t>
            </a:r>
            <a:br>
              <a:rPr lang="sl-SI" sz="2000" noProof="0" dirty="0"/>
            </a:br>
            <a:r>
              <a:rPr lang="sl-SI" sz="2000" noProof="0" dirty="0"/>
              <a:t>otekanja ustnic, </a:t>
            </a:r>
            <a:br>
              <a:rPr lang="sl-SI" sz="2000" noProof="0" dirty="0"/>
            </a:br>
            <a:r>
              <a:rPr lang="sl-SI" sz="2000" noProof="0" dirty="0"/>
              <a:t>jezika ali vratu?</a:t>
            </a:r>
          </a:p>
        </p:txBody>
      </p:sp>
      <p:sp>
        <p:nvSpPr>
          <p:cNvPr id="7" name="Označba mesta vsebine 6">
            <a:extLst>
              <a:ext uri="{FF2B5EF4-FFF2-40B4-BE49-F238E27FC236}">
                <a16:creationId xmlns:a16="http://schemas.microsoft.com/office/drawing/2014/main" id="{CEA2BB8E-3C03-9788-E187-24930896C1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102644"/>
            <a:ext cx="5183188" cy="3684588"/>
          </a:xfrm>
        </p:spPr>
        <p:txBody>
          <a:bodyPr>
            <a:normAutofit/>
          </a:bodyPr>
          <a:lstStyle/>
          <a:p>
            <a:r>
              <a:rPr lang="sl-SI" sz="2000" noProof="0" dirty="0"/>
              <a:t>Če je oseba neodzivna, pokliči 112 in sledi navodilom </a:t>
            </a:r>
            <a:r>
              <a:rPr lang="sl-SI" sz="2000" noProof="0" dirty="0" err="1"/>
              <a:t>zdr</a:t>
            </a:r>
            <a:r>
              <a:rPr lang="sl-SI" sz="2000" noProof="0" dirty="0"/>
              <a:t>. dispečerja</a:t>
            </a:r>
          </a:p>
          <a:p>
            <a:r>
              <a:rPr lang="sl-SI" sz="2000" noProof="0" dirty="0"/>
              <a:t>Če oseba ne diha normalno, začni z oživljanjem</a:t>
            </a:r>
          </a:p>
          <a:p>
            <a:r>
              <a:rPr lang="sl-SI" sz="2000" noProof="0" dirty="0"/>
              <a:t>Če si usposobljen, izvajaj </a:t>
            </a:r>
            <a:r>
              <a:rPr lang="sl-SI" sz="2000" noProof="0" dirty="0" err="1"/>
              <a:t>vpihe</a:t>
            </a:r>
            <a:endParaRPr lang="sl-SI" sz="2000" noProof="0" dirty="0"/>
          </a:p>
          <a:p>
            <a:r>
              <a:rPr lang="sl-SI" sz="2000" noProof="0" dirty="0"/>
              <a:t>Če obstaja sum na hudo alergijsko reakcijo (anafilaktični šok) vbrizgaj adrenalin, če si za to usposobljen</a:t>
            </a:r>
          </a:p>
        </p:txBody>
      </p:sp>
      <p:pic>
        <p:nvPicPr>
          <p:cNvPr id="3" name="Označba mesta vsebine 11">
            <a:extLst>
              <a:ext uri="{FF2B5EF4-FFF2-40B4-BE49-F238E27FC236}">
                <a16:creationId xmlns:a16="http://schemas.microsoft.com/office/drawing/2014/main" id="{1342014C-FF82-2F00-833A-7C7A6BCC6B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527443" y="3734615"/>
            <a:ext cx="3129399" cy="4105234"/>
          </a:xfrm>
          <a:prstGeom prst="rect">
            <a:avLst/>
          </a:prstGeom>
        </p:spPr>
      </p:pic>
      <p:sp>
        <p:nvSpPr>
          <p:cNvPr id="9" name="PoljeZBesedilom 8">
            <a:extLst>
              <a:ext uri="{FF2B5EF4-FFF2-40B4-BE49-F238E27FC236}">
                <a16:creationId xmlns:a16="http://schemas.microsoft.com/office/drawing/2014/main" id="{FFED70C4-114A-F859-78EA-945C07BA22C0}"/>
              </a:ext>
            </a:extLst>
          </p:cNvPr>
          <p:cNvSpPr txBox="1"/>
          <p:nvPr/>
        </p:nvSpPr>
        <p:spPr>
          <a:xfrm>
            <a:off x="-507963" y="1027906"/>
            <a:ext cx="1342987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0" b="1" noProof="0" dirty="0">
                <a:solidFill>
                  <a:srgbClr val="B74826">
                    <a:alpha val="20000"/>
                  </a:srgbClr>
                </a:solidFill>
                <a:latin typeface="+mj-lt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5745091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D02E6F7-B0F9-770F-B56A-4099E16B1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C – </a:t>
            </a:r>
            <a:r>
              <a:rPr lang="sl-SI" noProof="0" dirty="0" err="1"/>
              <a:t>Circulation</a:t>
            </a:r>
            <a:r>
              <a:rPr lang="sl-SI" noProof="0" dirty="0"/>
              <a:t> (Cirkulacija)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1372BC2B-B133-668F-C066-3808CE951B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noProof="0" dirty="0"/>
              <a:t>Ali oseba čuti bolečino v prsih?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6D337FE1-C2FC-7E89-0046-576A467A69E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sl-SI" sz="2000" noProof="0" dirty="0"/>
              <a:t>Ali oseba čuti bolečino v prsih, vratu, roki ali „ močan pritisk v prsih“?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l-SI" sz="2000" noProof="0" dirty="0"/>
              <a:t>Ali opaziš znake nizkega krvnega tlaka ali šoka kot so:</a:t>
            </a:r>
          </a:p>
          <a:p>
            <a:pPr>
              <a:lnSpc>
                <a:spcPct val="100000"/>
              </a:lnSpc>
            </a:pPr>
            <a:r>
              <a:rPr lang="sl-SI" sz="2000" noProof="0" dirty="0"/>
              <a:t>Zelo hiter ali počasen srčni utrip</a:t>
            </a:r>
          </a:p>
          <a:p>
            <a:pPr>
              <a:lnSpc>
                <a:spcPct val="100000"/>
              </a:lnSpc>
            </a:pPr>
            <a:r>
              <a:rPr lang="sl-SI" sz="2000" noProof="0" dirty="0"/>
              <a:t>Bleda, hladna ali potna koža</a:t>
            </a:r>
          </a:p>
          <a:p>
            <a:pPr>
              <a:lnSpc>
                <a:spcPct val="100000"/>
              </a:lnSpc>
            </a:pPr>
            <a:r>
              <a:rPr lang="sl-SI" sz="2000" noProof="0" dirty="0"/>
              <a:t>Vznemirjenost ali zmedenost?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2F2C7320-1F0C-8A7E-A8A8-43011579A8C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sl-SI" sz="2000" noProof="0" dirty="0"/>
              <a:t>Človeka pomiri in ga posedi ali poleži v udoben položaj</a:t>
            </a:r>
          </a:p>
          <a:p>
            <a:pPr>
              <a:lnSpc>
                <a:spcPct val="100000"/>
              </a:lnSpc>
            </a:pPr>
            <a:r>
              <a:rPr lang="sl-SI" sz="2000" noProof="0" dirty="0"/>
              <a:t>Osebi z bolečinami v prsih, ki se zdijo kot srčne, pomagaj, da čim prej sama vzame </a:t>
            </a:r>
            <a:r>
              <a:rPr lang="sl-SI" sz="2000" noProof="0" dirty="0" err="1"/>
              <a:t>žvečljivi</a:t>
            </a:r>
            <a:r>
              <a:rPr lang="sl-SI" sz="2000" noProof="0" dirty="0"/>
              <a:t> aspirin</a:t>
            </a:r>
          </a:p>
          <a:p>
            <a:pPr>
              <a:lnSpc>
                <a:spcPct val="100000"/>
              </a:lnSpc>
            </a:pPr>
            <a:r>
              <a:rPr lang="sl-SI" sz="2000" noProof="0" dirty="0"/>
              <a:t>Spremljaj poslabšanje ali izgubo odzivnosti (možnost srčnega zastoja)</a:t>
            </a: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C3199BC1-ACB5-7A23-A45C-14BCE8F56BA3}"/>
              </a:ext>
            </a:extLst>
          </p:cNvPr>
          <p:cNvSpPr txBox="1"/>
          <p:nvPr/>
        </p:nvSpPr>
        <p:spPr>
          <a:xfrm>
            <a:off x="-507963" y="1027906"/>
            <a:ext cx="1342987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0" b="1" noProof="0" dirty="0">
                <a:solidFill>
                  <a:srgbClr val="B74826">
                    <a:alpha val="20000"/>
                  </a:srgbClr>
                </a:solidFill>
                <a:latin typeface="+mj-lt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8406785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CA07F8C-D657-6DD6-3840-D42C64619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D – </a:t>
            </a:r>
            <a:r>
              <a:rPr lang="sl-SI" noProof="0" dirty="0" err="1"/>
              <a:t>Disability</a:t>
            </a:r>
            <a:r>
              <a:rPr lang="sl-SI" noProof="0" dirty="0"/>
              <a:t> </a:t>
            </a:r>
            <a:br>
              <a:rPr lang="sl-SI" noProof="0" dirty="0"/>
            </a:br>
            <a:r>
              <a:rPr lang="sl-SI" noProof="0" dirty="0"/>
              <a:t>(Nevrološko stanje)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BE9D693F-DC7B-6E6C-E0F2-0236BE8180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noProof="0" dirty="0"/>
              <a:t>Oceni stanje odzivnosti po</a:t>
            </a:r>
            <a:br>
              <a:rPr lang="sl-SI" noProof="0" dirty="0"/>
            </a:br>
            <a:r>
              <a:rPr lang="sl-SI" noProof="0" dirty="0"/>
              <a:t>lestvici AVPU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58A5455E-7269-2806-C690-5DBF23A50A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43199"/>
            <a:ext cx="5157787" cy="3446463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sl-SI" sz="2000" b="1" noProof="0" dirty="0"/>
              <a:t>A</a:t>
            </a:r>
            <a:r>
              <a:rPr lang="sl-SI" sz="2000" noProof="0" dirty="0"/>
              <a:t> (</a:t>
            </a:r>
            <a:r>
              <a:rPr lang="sl-SI" sz="2000" noProof="0" dirty="0" err="1"/>
              <a:t>Alert</a:t>
            </a:r>
            <a:r>
              <a:rPr lang="sl-SI" sz="2000" noProof="0" dirty="0"/>
              <a:t>): buden</a:t>
            </a:r>
          </a:p>
          <a:p>
            <a:pPr>
              <a:lnSpc>
                <a:spcPct val="120000"/>
              </a:lnSpc>
            </a:pPr>
            <a:r>
              <a:rPr lang="sl-SI" sz="2000" b="1" noProof="0" dirty="0"/>
              <a:t>V</a:t>
            </a:r>
            <a:r>
              <a:rPr lang="sl-SI" sz="2000" noProof="0" dirty="0"/>
              <a:t> (</a:t>
            </a:r>
            <a:r>
              <a:rPr lang="sl-SI" sz="2000" noProof="0" dirty="0" err="1"/>
              <a:t>Verbal</a:t>
            </a:r>
            <a:r>
              <a:rPr lang="sl-SI" sz="2000" noProof="0" dirty="0"/>
              <a:t>): odziven na klic</a:t>
            </a:r>
          </a:p>
          <a:p>
            <a:pPr>
              <a:lnSpc>
                <a:spcPct val="120000"/>
              </a:lnSpc>
            </a:pPr>
            <a:r>
              <a:rPr lang="sl-SI" sz="2000" b="1" noProof="0" dirty="0"/>
              <a:t>P</a:t>
            </a:r>
            <a:r>
              <a:rPr lang="sl-SI" sz="2000" noProof="0" dirty="0"/>
              <a:t> (</a:t>
            </a:r>
            <a:r>
              <a:rPr lang="sl-SI" sz="2000" noProof="0" dirty="0" err="1"/>
              <a:t>Pain</a:t>
            </a:r>
            <a:r>
              <a:rPr lang="sl-SI" sz="2000" noProof="0" dirty="0"/>
              <a:t>): odziven na bolečino</a:t>
            </a:r>
          </a:p>
          <a:p>
            <a:pPr>
              <a:lnSpc>
                <a:spcPct val="120000"/>
              </a:lnSpc>
            </a:pPr>
            <a:r>
              <a:rPr lang="sl-SI" sz="2000" b="1" noProof="0" dirty="0"/>
              <a:t>U</a:t>
            </a:r>
            <a:r>
              <a:rPr lang="sl-SI" sz="2000" noProof="0" dirty="0"/>
              <a:t> (</a:t>
            </a:r>
            <a:r>
              <a:rPr lang="sl-SI" sz="2000" noProof="0" dirty="0" err="1"/>
              <a:t>Unresponsive</a:t>
            </a:r>
            <a:r>
              <a:rPr lang="sl-SI" sz="2000" noProof="0" dirty="0"/>
              <a:t>): neodziven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EC900759-A24A-9E0E-AB91-0C74C0CCB0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90525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sl-SI" sz="2000" noProof="0" dirty="0"/>
              <a:t>Če sumiš na pretres možganov, naj oseba takoj preneha s športno ali fizično aktivnostjo</a:t>
            </a:r>
          </a:p>
          <a:p>
            <a:pPr>
              <a:lnSpc>
                <a:spcPct val="120000"/>
              </a:lnSpc>
            </a:pPr>
            <a:r>
              <a:rPr lang="sl-SI" sz="2000" noProof="0" dirty="0"/>
              <a:t>Če obstaja sum hipoglikemije, osebi postrezi sladkano pijačo, sladke bombone ali tablete dekstroze</a:t>
            </a:r>
          </a:p>
          <a:p>
            <a:pPr>
              <a:lnSpc>
                <a:spcPct val="120000"/>
              </a:lnSpc>
            </a:pPr>
            <a:r>
              <a:rPr lang="sl-SI" sz="2000" noProof="0" dirty="0"/>
              <a:t>Če sumiš na predoziranje z opioidi, poišči komplet za predoziranje in daj osebi </a:t>
            </a:r>
            <a:r>
              <a:rPr lang="sl-SI" sz="2000" noProof="0" dirty="0" err="1"/>
              <a:t>nalokson</a:t>
            </a:r>
            <a:r>
              <a:rPr lang="sl-SI" sz="2000" noProof="0" dirty="0"/>
              <a:t> v nos</a:t>
            </a: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98F7AA2E-F696-332A-03A8-5F61C9FF3D2A}"/>
              </a:ext>
            </a:extLst>
          </p:cNvPr>
          <p:cNvSpPr txBox="1"/>
          <p:nvPr/>
        </p:nvSpPr>
        <p:spPr>
          <a:xfrm>
            <a:off x="-507963" y="1027906"/>
            <a:ext cx="1342987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0" b="1" noProof="0" dirty="0">
                <a:solidFill>
                  <a:srgbClr val="B74826">
                    <a:alpha val="20000"/>
                  </a:srgbClr>
                </a:solidFill>
                <a:latin typeface="+mj-lt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714376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EA1BA-18E0-D02E-E962-82F249D0E4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43E36BF-171A-3DD7-2D40-67D8018F6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E – </a:t>
            </a:r>
            <a:r>
              <a:rPr lang="sl-SI" noProof="0" dirty="0" err="1"/>
              <a:t>Exposure</a:t>
            </a:r>
            <a:r>
              <a:rPr lang="sl-SI" noProof="0" dirty="0"/>
              <a:t> (Zunanjost)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B745E77E-2E44-7DBE-1626-AF9EBF11DE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43199"/>
            <a:ext cx="5157787" cy="344646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sl-SI" sz="2000" noProof="0" dirty="0"/>
              <a:t>Po celotnem telesu (glava, vrat, trup, okončine) preveri, če je oseba utrpela poškodbe</a:t>
            </a:r>
          </a:p>
          <a:p>
            <a:pPr>
              <a:lnSpc>
                <a:spcPct val="110000"/>
              </a:lnSpc>
            </a:pPr>
            <a:r>
              <a:rPr lang="sl-SI" sz="2000" noProof="0" dirty="0"/>
              <a:t>Izmeri telesno temperaturo jedra (če je mogoče)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EE1886DF-9E80-1835-9BFF-E47F96AC58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90525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sl-SI" sz="2000" noProof="0" dirty="0"/>
              <a:t>Zaustavi hude krvavitve</a:t>
            </a:r>
          </a:p>
          <a:p>
            <a:pPr>
              <a:lnSpc>
                <a:spcPct val="110000"/>
              </a:lnSpc>
            </a:pPr>
            <a:r>
              <a:rPr lang="sl-SI" sz="2000" noProof="0" dirty="0"/>
              <a:t>Prepreči podhladitev - odstrani mokra oblačila in osebo zavij v toplo odejo</a:t>
            </a:r>
          </a:p>
          <a:p>
            <a:pPr>
              <a:lnSpc>
                <a:spcPct val="110000"/>
              </a:lnSpc>
            </a:pPr>
            <a:r>
              <a:rPr lang="sl-SI" sz="2000" noProof="0" dirty="0"/>
              <a:t>Pregretje – začni z aktivnim hlajenjem s pomočjo vseh razpoložljivih sredstev, kot npr. s slačenjem, uporabljanjem mokrih krp, ventilatorjev, hladne vode</a:t>
            </a: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A3B2DFBB-D9E0-4451-A551-5081E10A4E7D}"/>
              </a:ext>
            </a:extLst>
          </p:cNvPr>
          <p:cNvSpPr txBox="1"/>
          <p:nvPr/>
        </p:nvSpPr>
        <p:spPr>
          <a:xfrm>
            <a:off x="-507963" y="1027906"/>
            <a:ext cx="1342987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0" b="1" noProof="0" dirty="0">
                <a:solidFill>
                  <a:srgbClr val="B74826">
                    <a:alpha val="20000"/>
                  </a:srgbClr>
                </a:solidFill>
                <a:latin typeface="+mj-lt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21210451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E2F8B42-CAE8-6C3A-E192-481825852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5 Neposrednih</a:t>
            </a:r>
            <a:br>
              <a:rPr lang="sl-SI" noProof="0" dirty="0"/>
            </a:br>
            <a:r>
              <a:rPr lang="sl-SI" noProof="0" dirty="0"/>
              <a:t>nevarnosti za življenje</a:t>
            </a:r>
          </a:p>
        </p:txBody>
      </p:sp>
      <p:sp>
        <p:nvSpPr>
          <p:cNvPr id="22" name="PoljeZBesedilom 21">
            <a:extLst>
              <a:ext uri="{FF2B5EF4-FFF2-40B4-BE49-F238E27FC236}">
                <a16:creationId xmlns:a16="http://schemas.microsoft.com/office/drawing/2014/main" id="{8189AA0F-B1C4-B2C9-DA7B-5779367CDD78}"/>
              </a:ext>
            </a:extLst>
          </p:cNvPr>
          <p:cNvSpPr txBox="1"/>
          <p:nvPr/>
        </p:nvSpPr>
        <p:spPr>
          <a:xfrm>
            <a:off x="2563720" y="764118"/>
            <a:ext cx="134298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9900" b="1" noProof="0" dirty="0">
                <a:solidFill>
                  <a:srgbClr val="B74826">
                    <a:alpha val="40000"/>
                  </a:srgbClr>
                </a:solidFill>
                <a:latin typeface="+mj-lt"/>
              </a:rPr>
              <a:t>2</a:t>
            </a:r>
          </a:p>
        </p:txBody>
      </p:sp>
      <p:sp>
        <p:nvSpPr>
          <p:cNvPr id="25" name="PoljeZBesedilom 24">
            <a:extLst>
              <a:ext uri="{FF2B5EF4-FFF2-40B4-BE49-F238E27FC236}">
                <a16:creationId xmlns:a16="http://schemas.microsoft.com/office/drawing/2014/main" id="{E2B9C61F-E78B-B956-14EB-C14192EA6D44}"/>
              </a:ext>
            </a:extLst>
          </p:cNvPr>
          <p:cNvSpPr txBox="1"/>
          <p:nvPr/>
        </p:nvSpPr>
        <p:spPr>
          <a:xfrm>
            <a:off x="9821523" y="1027906"/>
            <a:ext cx="134298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9900" b="1" noProof="0" dirty="0">
                <a:solidFill>
                  <a:srgbClr val="B74826">
                    <a:alpha val="40000"/>
                  </a:srgbClr>
                </a:solidFill>
                <a:latin typeface="+mj-lt"/>
              </a:rPr>
              <a:t>5</a:t>
            </a:r>
          </a:p>
        </p:txBody>
      </p:sp>
      <p:sp>
        <p:nvSpPr>
          <p:cNvPr id="23" name="PoljeZBesedilom 22">
            <a:extLst>
              <a:ext uri="{FF2B5EF4-FFF2-40B4-BE49-F238E27FC236}">
                <a16:creationId xmlns:a16="http://schemas.microsoft.com/office/drawing/2014/main" id="{B1B1E9EF-03AD-DB49-B8EB-F513AFED33E0}"/>
              </a:ext>
            </a:extLst>
          </p:cNvPr>
          <p:cNvSpPr txBox="1"/>
          <p:nvPr/>
        </p:nvSpPr>
        <p:spPr>
          <a:xfrm>
            <a:off x="5233069" y="1311303"/>
            <a:ext cx="134298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9900" b="1" noProof="0" dirty="0">
                <a:solidFill>
                  <a:srgbClr val="B74826">
                    <a:alpha val="40000"/>
                  </a:srgbClr>
                </a:solidFill>
                <a:latin typeface="+mj-lt"/>
              </a:rPr>
              <a:t>3</a:t>
            </a:r>
          </a:p>
        </p:txBody>
      </p:sp>
      <p:sp>
        <p:nvSpPr>
          <p:cNvPr id="24" name="PoljeZBesedilom 23">
            <a:extLst>
              <a:ext uri="{FF2B5EF4-FFF2-40B4-BE49-F238E27FC236}">
                <a16:creationId xmlns:a16="http://schemas.microsoft.com/office/drawing/2014/main" id="{E83B0127-232D-5909-DA75-F5C9F172468D}"/>
              </a:ext>
            </a:extLst>
          </p:cNvPr>
          <p:cNvSpPr txBox="1"/>
          <p:nvPr/>
        </p:nvSpPr>
        <p:spPr>
          <a:xfrm>
            <a:off x="7671290" y="504203"/>
            <a:ext cx="134298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9900" b="1" noProof="0" dirty="0">
                <a:solidFill>
                  <a:srgbClr val="B74826">
                    <a:alpha val="40000"/>
                  </a:srgbClr>
                </a:solidFill>
                <a:latin typeface="+mj-lt"/>
              </a:rPr>
              <a:t>4</a:t>
            </a:r>
          </a:p>
        </p:txBody>
      </p:sp>
      <p:sp>
        <p:nvSpPr>
          <p:cNvPr id="21" name="PoljeZBesedilom 20">
            <a:extLst>
              <a:ext uri="{FF2B5EF4-FFF2-40B4-BE49-F238E27FC236}">
                <a16:creationId xmlns:a16="http://schemas.microsoft.com/office/drawing/2014/main" id="{6CD959DF-B373-8F7D-88C0-D0DD0136C996}"/>
              </a:ext>
            </a:extLst>
          </p:cNvPr>
          <p:cNvSpPr txBox="1"/>
          <p:nvPr/>
        </p:nvSpPr>
        <p:spPr>
          <a:xfrm>
            <a:off x="274160" y="1027906"/>
            <a:ext cx="134298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9900" b="1" noProof="0" dirty="0">
                <a:solidFill>
                  <a:srgbClr val="B74826">
                    <a:alpha val="40000"/>
                  </a:srgbClr>
                </a:solidFill>
                <a:latin typeface="+mj-lt"/>
              </a:rPr>
              <a:t>1</a:t>
            </a: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5B3C3578-BC00-4056-6A87-469337DBE13E}"/>
              </a:ext>
            </a:extLst>
          </p:cNvPr>
          <p:cNvSpPr txBox="1"/>
          <p:nvPr/>
        </p:nvSpPr>
        <p:spPr>
          <a:xfrm>
            <a:off x="539595" y="2498591"/>
            <a:ext cx="198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b="1" noProof="0" dirty="0">
                <a:latin typeface="+mj-lt"/>
              </a:rPr>
              <a:t>ZASTOJ </a:t>
            </a:r>
          </a:p>
          <a:p>
            <a:pPr algn="ctr"/>
            <a:r>
              <a:rPr lang="sl-SI" b="1" noProof="0" dirty="0">
                <a:latin typeface="+mj-lt"/>
              </a:rPr>
              <a:t>DIHANJA</a:t>
            </a:r>
          </a:p>
          <a:p>
            <a:pPr algn="ctr"/>
            <a:r>
              <a:rPr lang="sl-SI" b="1" noProof="0" dirty="0">
                <a:latin typeface="+mj-lt"/>
              </a:rPr>
              <a:t>ALI SRCA</a:t>
            </a: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930ADD51-0EBD-60EC-F2C1-85B8E3FD1488}"/>
              </a:ext>
            </a:extLst>
          </p:cNvPr>
          <p:cNvSpPr txBox="1"/>
          <p:nvPr/>
        </p:nvSpPr>
        <p:spPr>
          <a:xfrm>
            <a:off x="3009792" y="2502128"/>
            <a:ext cx="198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b="1" noProof="0" dirty="0">
                <a:latin typeface="+mj-lt"/>
              </a:rPr>
              <a:t>HUJŠE</a:t>
            </a:r>
          </a:p>
          <a:p>
            <a:pPr algn="ctr"/>
            <a:r>
              <a:rPr lang="sl-SI" b="1" noProof="0" dirty="0">
                <a:latin typeface="+mj-lt"/>
              </a:rPr>
              <a:t>KRVAVITVE</a:t>
            </a: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AC49CCBA-0791-2900-2A49-A98A64902B82}"/>
              </a:ext>
            </a:extLst>
          </p:cNvPr>
          <p:cNvSpPr txBox="1"/>
          <p:nvPr/>
        </p:nvSpPr>
        <p:spPr>
          <a:xfrm>
            <a:off x="5167532" y="3479630"/>
            <a:ext cx="198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b="1" noProof="0" dirty="0">
                <a:latin typeface="+mj-lt"/>
              </a:rPr>
              <a:t>NEZAVEST</a:t>
            </a: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4EC79383-4F13-B94C-7FF2-185006C2F68F}"/>
              </a:ext>
            </a:extLst>
          </p:cNvPr>
          <p:cNvSpPr txBox="1"/>
          <p:nvPr/>
        </p:nvSpPr>
        <p:spPr>
          <a:xfrm>
            <a:off x="7141395" y="2519326"/>
            <a:ext cx="198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b="1" noProof="0" dirty="0">
                <a:latin typeface="+mj-lt"/>
              </a:rPr>
              <a:t>ŠOK</a:t>
            </a: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3FDCE441-C71D-45A5-37FB-5E78535771DB}"/>
              </a:ext>
            </a:extLst>
          </p:cNvPr>
          <p:cNvSpPr txBox="1"/>
          <p:nvPr/>
        </p:nvSpPr>
        <p:spPr>
          <a:xfrm>
            <a:off x="9821523" y="3002010"/>
            <a:ext cx="197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b="1" noProof="0" dirty="0">
                <a:latin typeface="+mj-lt"/>
              </a:rPr>
              <a:t>ZASTRUPITEV</a:t>
            </a:r>
          </a:p>
        </p:txBody>
      </p:sp>
      <p:pic>
        <p:nvPicPr>
          <p:cNvPr id="12" name="Grafika 11">
            <a:extLst>
              <a:ext uri="{FF2B5EF4-FFF2-40B4-BE49-F238E27FC236}">
                <a16:creationId xmlns:a16="http://schemas.microsoft.com/office/drawing/2014/main" id="{19B12BBB-B67D-A428-6388-A1280BA6082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13221" y="3486658"/>
            <a:ext cx="1494270" cy="2779342"/>
          </a:xfrm>
          <a:prstGeom prst="rect">
            <a:avLst/>
          </a:prstGeom>
        </p:spPr>
      </p:pic>
      <p:pic>
        <p:nvPicPr>
          <p:cNvPr id="14" name="Grafika 13">
            <a:extLst>
              <a:ext uri="{FF2B5EF4-FFF2-40B4-BE49-F238E27FC236}">
                <a16:creationId xmlns:a16="http://schemas.microsoft.com/office/drawing/2014/main" id="{F95D8047-8695-939E-3A5E-6D53DCFC51A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75469" y="3247578"/>
            <a:ext cx="2601104" cy="1870075"/>
          </a:xfrm>
          <a:prstGeom prst="rect">
            <a:avLst/>
          </a:prstGeom>
        </p:spPr>
      </p:pic>
      <p:pic>
        <p:nvPicPr>
          <p:cNvPr id="16" name="Grafika 15">
            <a:extLst>
              <a:ext uri="{FF2B5EF4-FFF2-40B4-BE49-F238E27FC236}">
                <a16:creationId xmlns:a16="http://schemas.microsoft.com/office/drawing/2014/main" id="{F7BFC026-6078-4874-9138-8970E31D39D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67341" y="3908186"/>
            <a:ext cx="3220461" cy="2757085"/>
          </a:xfrm>
          <a:prstGeom prst="rect">
            <a:avLst/>
          </a:prstGeom>
        </p:spPr>
      </p:pic>
      <p:pic>
        <p:nvPicPr>
          <p:cNvPr id="18" name="Grafika 17">
            <a:extLst>
              <a:ext uri="{FF2B5EF4-FFF2-40B4-BE49-F238E27FC236}">
                <a16:creationId xmlns:a16="http://schemas.microsoft.com/office/drawing/2014/main" id="{3D5756D8-B8CB-C6A9-F2B6-F238245C927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58297" y="3133883"/>
            <a:ext cx="1693978" cy="2678316"/>
          </a:xfrm>
          <a:prstGeom prst="rect">
            <a:avLst/>
          </a:prstGeom>
        </p:spPr>
      </p:pic>
      <p:pic>
        <p:nvPicPr>
          <p:cNvPr id="20" name="Grafika 19">
            <a:extLst>
              <a:ext uri="{FF2B5EF4-FFF2-40B4-BE49-F238E27FC236}">
                <a16:creationId xmlns:a16="http://schemas.microsoft.com/office/drawing/2014/main" id="{466F4CFB-EE2C-3854-9555-11F183DE5FA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82170" y="3371342"/>
            <a:ext cx="2121285" cy="3181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8438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73406E6-103A-B617-BDDA-F1C5224E2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LAŽJA ZAPORA DIHAL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1B55EE3-C0F7-8A35-5D20-133CCFF859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sl-SI" sz="2400" noProof="0" dirty="0"/>
              <a:t>Vzpodbujamo, da se odkašlja (potrepljamo po hrbtu)</a:t>
            </a:r>
          </a:p>
          <a:p>
            <a:pPr marL="0" indent="0">
              <a:buNone/>
            </a:pPr>
            <a:endParaRPr lang="sl-SI" noProof="0" dirty="0"/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66022678-571A-32A3-763F-4AF0F2FCC3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7296" y="2491983"/>
            <a:ext cx="3017407" cy="3415050"/>
          </a:xfrm>
          <a:prstGeom prst="rect">
            <a:avLst/>
          </a:prstGeom>
        </p:spPr>
      </p:pic>
      <p:pic>
        <p:nvPicPr>
          <p:cNvPr id="4" name="Slika 3" descr="Slika, ki vsebuje besede igrača, risanka&#10;&#10;Vsebina, ustvarjena z UI, morda ni pravilna.">
            <a:extLst>
              <a:ext uri="{FF2B5EF4-FFF2-40B4-BE49-F238E27FC236}">
                <a16:creationId xmlns:a16="http://schemas.microsoft.com/office/drawing/2014/main" id="{FDF99F55-E7FB-6526-E8C4-38B87B2A8C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4548736"/>
            <a:ext cx="2575278" cy="1957917"/>
          </a:xfrm>
          <a:prstGeom prst="rect">
            <a:avLst/>
          </a:prstGeom>
        </p:spPr>
      </p:pic>
      <p:pic>
        <p:nvPicPr>
          <p:cNvPr id="5" name="Slika 4" descr="Slika, ki vsebuje besede oseba, posoda za kuhanje in peko, hrana, vok&#10;&#10;Vsebina, ustvarjena z UI, morda ni pravilna.">
            <a:extLst>
              <a:ext uri="{FF2B5EF4-FFF2-40B4-BE49-F238E27FC236}">
                <a16:creationId xmlns:a16="http://schemas.microsoft.com/office/drawing/2014/main" id="{EE4A4172-B0E1-FFEE-A8CB-01AA09BC53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391" y="2651724"/>
            <a:ext cx="2595293" cy="1554552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4678C031-B382-1197-C7E4-78C3C2E373A4}"/>
              </a:ext>
            </a:extLst>
          </p:cNvPr>
          <p:cNvSpPr txBox="1"/>
          <p:nvPr/>
        </p:nvSpPr>
        <p:spPr>
          <a:xfrm>
            <a:off x="8565443" y="2525888"/>
            <a:ext cx="3217333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sl-SI" b="1" noProof="0" dirty="0">
                <a:cs typeface="Arial"/>
              </a:rPr>
              <a:t>˝Se vam je zaletelo?      Da!˝</a:t>
            </a:r>
            <a:endParaRPr lang="sl-SI" noProof="0" dirty="0"/>
          </a:p>
          <a:p>
            <a:pPr algn="ctr"/>
            <a:endParaRPr lang="sl-SI" noProof="0" dirty="0">
              <a:cs typeface="Arial"/>
            </a:endParaRPr>
          </a:p>
          <a:p>
            <a:pPr algn="ctr"/>
            <a:endParaRPr lang="sl-SI" noProof="0" dirty="0">
              <a:cs typeface="Arial"/>
            </a:endParaRPr>
          </a:p>
          <a:p>
            <a:pPr algn="ctr"/>
            <a:r>
              <a:rPr lang="sl-SI" noProof="0" dirty="0">
                <a:cs typeface="Arial"/>
              </a:rPr>
              <a:t>Govori, kašlja, diha, pri zavesti...</a:t>
            </a:r>
          </a:p>
        </p:txBody>
      </p:sp>
      <p:sp>
        <p:nvSpPr>
          <p:cNvPr id="8" name="Puščica: desno 7">
            <a:extLst>
              <a:ext uri="{FF2B5EF4-FFF2-40B4-BE49-F238E27FC236}">
                <a16:creationId xmlns:a16="http://schemas.microsoft.com/office/drawing/2014/main" id="{E03064EC-E6A4-5A2F-0477-BBC49120E984}"/>
              </a:ext>
            </a:extLst>
          </p:cNvPr>
          <p:cNvSpPr/>
          <p:nvPr/>
        </p:nvSpPr>
        <p:spPr>
          <a:xfrm>
            <a:off x="10953309" y="2652888"/>
            <a:ext cx="239888" cy="7055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15799547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: zaokroženi vogali 6">
            <a:extLst>
              <a:ext uri="{FF2B5EF4-FFF2-40B4-BE49-F238E27FC236}">
                <a16:creationId xmlns:a16="http://schemas.microsoft.com/office/drawing/2014/main" id="{7477063F-8DAA-A3E3-D66F-D78FFE545AD2}"/>
              </a:ext>
            </a:extLst>
          </p:cNvPr>
          <p:cNvSpPr/>
          <p:nvPr/>
        </p:nvSpPr>
        <p:spPr>
          <a:xfrm>
            <a:off x="6536531" y="1064453"/>
            <a:ext cx="3066480" cy="148348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 noProof="0" dirty="0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116ACE0C-AA19-50CC-30C0-3A3B560C68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453510" y="1709459"/>
            <a:ext cx="1433287" cy="1433287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96F7A3E1-120C-8CE3-B5C0-AAC7AA7A4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418" y="394611"/>
            <a:ext cx="8761675" cy="1325563"/>
          </a:xfrm>
        </p:spPr>
        <p:txBody>
          <a:bodyPr/>
          <a:lstStyle/>
          <a:p>
            <a:r>
              <a:rPr lang="sl-SI" noProof="0" dirty="0"/>
              <a:t>Težja zapora dihal</a:t>
            </a:r>
          </a:p>
        </p:txBody>
      </p:sp>
      <p:pic>
        <p:nvPicPr>
          <p:cNvPr id="5" name="Označba mesta vsebine 4">
            <a:extLst>
              <a:ext uri="{FF2B5EF4-FFF2-40B4-BE49-F238E27FC236}">
                <a16:creationId xmlns:a16="http://schemas.microsoft.com/office/drawing/2014/main" id="{AC117678-18B9-8020-6D0C-303D4F603C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6999" y="1690688"/>
            <a:ext cx="11226801" cy="4885438"/>
          </a:xfrm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3D240612-A95A-650B-1E8C-17A1FD9DE969}"/>
              </a:ext>
            </a:extLst>
          </p:cNvPr>
          <p:cNvSpPr txBox="1"/>
          <p:nvPr/>
        </p:nvSpPr>
        <p:spPr>
          <a:xfrm>
            <a:off x="5926666" y="6067777"/>
            <a:ext cx="613833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l-SI" b="1" noProof="0" dirty="0" err="1">
                <a:cs typeface="Arial"/>
              </a:rPr>
              <a:t>Heimlichov</a:t>
            </a:r>
            <a:r>
              <a:rPr lang="sl-SI" b="1" noProof="0" dirty="0">
                <a:cs typeface="Arial"/>
              </a:rPr>
              <a:t> prijem</a:t>
            </a:r>
            <a:r>
              <a:rPr lang="sl-SI" noProof="0" dirty="0">
                <a:cs typeface="Arial"/>
              </a:rPr>
              <a:t> – nikoli ne izvajamo na dojenčku ali visoko noseči ženski (pritisk na zgornji del prsnice)</a:t>
            </a:r>
            <a:endParaRPr lang="sl-SI" noProof="0" dirty="0"/>
          </a:p>
        </p:txBody>
      </p:sp>
      <p:cxnSp>
        <p:nvCxnSpPr>
          <p:cNvPr id="4" name="Raven puščični povezovalnik 3">
            <a:extLst>
              <a:ext uri="{FF2B5EF4-FFF2-40B4-BE49-F238E27FC236}">
                <a16:creationId xmlns:a16="http://schemas.microsoft.com/office/drawing/2014/main" id="{2A0FF6F5-3A8F-39B2-1148-A6994FEC21DA}"/>
              </a:ext>
            </a:extLst>
          </p:cNvPr>
          <p:cNvCxnSpPr/>
          <p:nvPr/>
        </p:nvCxnSpPr>
        <p:spPr>
          <a:xfrm flipH="1" flipV="1">
            <a:off x="6801555" y="5658555"/>
            <a:ext cx="70555" cy="45155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6E527975-C035-5829-B379-B0B87D94EE76}"/>
              </a:ext>
            </a:extLst>
          </p:cNvPr>
          <p:cNvSpPr txBox="1"/>
          <p:nvPr/>
        </p:nvSpPr>
        <p:spPr>
          <a:xfrm>
            <a:off x="6458044" y="1060650"/>
            <a:ext cx="3217333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sl-SI" b="1" noProof="0" dirty="0">
                <a:cs typeface="Arial"/>
              </a:rPr>
              <a:t>˝Se vam je zaletelo?      </a:t>
            </a:r>
            <a:r>
              <a:rPr lang="sl-SI" b="1" noProof="0" dirty="0">
                <a:latin typeface="Symbol"/>
                <a:cs typeface="Arial"/>
                <a:sym typeface="Symbol"/>
              </a:rPr>
              <a:t>Æ</a:t>
            </a:r>
            <a:r>
              <a:rPr lang="sl-SI" b="1" noProof="0" dirty="0">
                <a:cs typeface="Arial"/>
              </a:rPr>
              <a:t>˝</a:t>
            </a:r>
            <a:endParaRPr lang="sl-SI" noProof="0" dirty="0">
              <a:cs typeface="Arial"/>
            </a:endParaRPr>
          </a:p>
          <a:p>
            <a:pPr algn="ctr"/>
            <a:endParaRPr lang="sl-SI" noProof="0" dirty="0">
              <a:cs typeface="Arial"/>
            </a:endParaRPr>
          </a:p>
          <a:p>
            <a:pPr algn="ctr"/>
            <a:r>
              <a:rPr lang="sl-SI" noProof="0" dirty="0">
                <a:cs typeface="Arial"/>
              </a:rPr>
              <a:t>Lahko pokima, ne more govoriti, dihati, zamolkel kašelj, nezavest...</a:t>
            </a:r>
          </a:p>
        </p:txBody>
      </p:sp>
      <p:sp>
        <p:nvSpPr>
          <p:cNvPr id="9" name="Puščica: desno 8">
            <a:extLst>
              <a:ext uri="{FF2B5EF4-FFF2-40B4-BE49-F238E27FC236}">
                <a16:creationId xmlns:a16="http://schemas.microsoft.com/office/drawing/2014/main" id="{FA270423-124D-637B-BA94-B9435132C4BB}"/>
              </a:ext>
            </a:extLst>
          </p:cNvPr>
          <p:cNvSpPr/>
          <p:nvPr/>
        </p:nvSpPr>
        <p:spPr>
          <a:xfrm>
            <a:off x="8879258" y="1241357"/>
            <a:ext cx="239888" cy="2822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noProof="0" dirty="0"/>
          </a:p>
        </p:txBody>
      </p:sp>
      <p:pic>
        <p:nvPicPr>
          <p:cNvPr id="10" name="Slika 9" descr="Slika, ki vsebuje besede oseba, človeški obraz, oblačila, vrat&#10;&#10;Vsebina, ustvarjena z UI, morda ni pravilna.">
            <a:extLst>
              <a:ext uri="{FF2B5EF4-FFF2-40B4-BE49-F238E27FC236}">
                <a16:creationId xmlns:a16="http://schemas.microsoft.com/office/drawing/2014/main" id="{4DA0EFF3-1D5C-704A-3D5B-CCB2200795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86733" y="5327516"/>
            <a:ext cx="1307748" cy="1548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5262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832B1C2-4D0B-E7E2-C933-4E236506D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Šok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67FAD22-D222-A36C-9325-59916DBB1C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693" y="1871117"/>
            <a:ext cx="8491182" cy="4806263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r>
              <a:rPr lang="sl-SI" noProof="0" dirty="0">
                <a:cs typeface="Arial"/>
              </a:rPr>
              <a:t>KAJ JE?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sl-SI" noProof="0" dirty="0">
                <a:cs typeface="Arial"/>
              </a:rPr>
              <a:t>Nevarno dogajanje v telesu, ki nastane zaradi ˝porušitve˝ krvnega obtoka in posledic le tega </a:t>
            </a:r>
            <a:r>
              <a:rPr lang="sl-SI" sz="2000" noProof="0" dirty="0">
                <a:cs typeface="Arial"/>
              </a:rPr>
              <a:t>→ </a:t>
            </a:r>
            <a:r>
              <a:rPr lang="sl-SI" noProof="0" dirty="0">
                <a:cs typeface="Arial"/>
              </a:rPr>
              <a:t>v skrajnem primeru tudi SMRT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sl-SI" noProof="0" dirty="0">
                <a:cs typeface="Arial"/>
              </a:rPr>
              <a:t>Lahko se razvije takoj ali šele čez nekaj časa</a:t>
            </a:r>
          </a:p>
          <a:p>
            <a:r>
              <a:rPr lang="sl-SI" noProof="0" dirty="0">
                <a:cs typeface="Arial"/>
              </a:rPr>
              <a:t>ZNAKI: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sl-SI" noProof="0" dirty="0">
                <a:cs typeface="Arial"/>
              </a:rPr>
              <a:t>Slabost, močna bledica, hladna in lepljiva koža, utrip hiter in slabše tipen, plitvo in pospešeno dihanje, nizek krvni tlak, zmedenost...</a:t>
            </a:r>
          </a:p>
          <a:p>
            <a:r>
              <a:rPr lang="sl-SI" noProof="0" dirty="0">
                <a:cs typeface="Arial"/>
              </a:rPr>
              <a:t>VRSTE: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sl-SI" b="1" noProof="0" dirty="0" err="1">
                <a:cs typeface="Arial"/>
              </a:rPr>
              <a:t>Hipovolemični</a:t>
            </a:r>
            <a:r>
              <a:rPr lang="sl-SI" b="1" noProof="0" dirty="0">
                <a:cs typeface="Arial"/>
              </a:rPr>
              <a:t> šok </a:t>
            </a:r>
            <a:r>
              <a:rPr lang="sl-SI" noProof="0" dirty="0">
                <a:cs typeface="Arial"/>
              </a:rPr>
              <a:t>- zaradi krvavitve (najprej zaustavimo krvavitev, ga poležemo, dvignemo noge, 112, ga pokrijemo in počakamo NMP)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sl-SI" b="1" noProof="0" dirty="0">
                <a:cs typeface="Arial"/>
              </a:rPr>
              <a:t>Distribucijski šok</a:t>
            </a:r>
            <a:r>
              <a:rPr lang="sl-SI" noProof="0" dirty="0">
                <a:cs typeface="Arial"/>
              </a:rPr>
              <a:t> - alergična reakcija (čimprej 112, ga poležemo, dvignemo noge, pokrijemo, </a:t>
            </a:r>
            <a:r>
              <a:rPr lang="sl-SI" noProof="0" dirty="0" err="1">
                <a:cs typeface="Arial"/>
              </a:rPr>
              <a:t>Epipen</a:t>
            </a:r>
            <a:r>
              <a:rPr lang="sl-SI" noProof="0" dirty="0">
                <a:cs typeface="Arial"/>
              </a:rPr>
              <a:t>)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sl-SI" b="1" noProof="0" dirty="0" err="1">
                <a:cs typeface="Arial"/>
              </a:rPr>
              <a:t>Kardiogeni</a:t>
            </a:r>
            <a:r>
              <a:rPr lang="sl-SI" b="1" noProof="0" dirty="0">
                <a:cs typeface="Arial"/>
              </a:rPr>
              <a:t> šok</a:t>
            </a:r>
            <a:r>
              <a:rPr lang="sl-SI" noProof="0" dirty="0">
                <a:cs typeface="Arial"/>
              </a:rPr>
              <a:t> - popuščanje srca, slabosti srčne črpalke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sl-SI" b="1" noProof="0" dirty="0">
                <a:cs typeface="Arial"/>
              </a:rPr>
              <a:t>Obstruktivni šok</a:t>
            </a:r>
            <a:r>
              <a:rPr lang="sl-SI" noProof="0" dirty="0">
                <a:cs typeface="Arial"/>
              </a:rPr>
              <a:t> - moten pretok krvi</a:t>
            </a:r>
          </a:p>
          <a:p>
            <a:pPr lvl="1">
              <a:buFont typeface="Courier New" panose="020B0604020202020204" pitchFamily="34" charset="0"/>
              <a:buChar char="o"/>
            </a:pPr>
            <a:endParaRPr lang="sl-SI" noProof="0" dirty="0">
              <a:cs typeface="Arial"/>
            </a:endParaRPr>
          </a:p>
          <a:p>
            <a:pPr lvl="1">
              <a:buFont typeface="Courier New" panose="020B0604020202020204" pitchFamily="34" charset="0"/>
              <a:buChar char="o"/>
            </a:pPr>
            <a:endParaRPr lang="sl-SI" noProof="0" dirty="0">
              <a:cs typeface="Arial"/>
            </a:endParaRPr>
          </a:p>
        </p:txBody>
      </p:sp>
      <p:pic>
        <p:nvPicPr>
          <p:cNvPr id="6" name="Označba mesta vsebine 4">
            <a:extLst>
              <a:ext uri="{FF2B5EF4-FFF2-40B4-BE49-F238E27FC236}">
                <a16:creationId xmlns:a16="http://schemas.microsoft.com/office/drawing/2014/main" id="{46DB76B9-2A90-F18F-63EE-0ECA10BBB3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9" t="10733" r="1310" b="12081"/>
          <a:stretch>
            <a:fillRect/>
          </a:stretch>
        </p:blipFill>
        <p:spPr>
          <a:xfrm>
            <a:off x="8498135" y="2901597"/>
            <a:ext cx="3368928" cy="1667975"/>
          </a:xfrm>
          <a:prstGeom prst="rect">
            <a:avLst/>
          </a:prstGeom>
        </p:spPr>
      </p:pic>
      <p:pic>
        <p:nvPicPr>
          <p:cNvPr id="7" name="Slika 6" descr="Slika, ki vsebuje besede oseba, oblačila, prst, palec&#10;&#10;Vsebina, ustvarjena z UI, morda ni pravilna.">
            <a:extLst>
              <a:ext uri="{FF2B5EF4-FFF2-40B4-BE49-F238E27FC236}">
                <a16:creationId xmlns:a16="http://schemas.microsoft.com/office/drawing/2014/main" id="{6CB4ADEE-8465-29AC-83FA-6D4D439EEC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4490" y="364190"/>
            <a:ext cx="2625488" cy="16759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značba mesta vsebine 4" descr="Slika, ki vsebuje besede trava, oblačila, oseba, na prostem&#10;&#10;Vsebina, ustvarjena z UI, morda ni pravilna.">
            <a:extLst>
              <a:ext uri="{FF2B5EF4-FFF2-40B4-BE49-F238E27FC236}">
                <a16:creationId xmlns:a16="http://schemas.microsoft.com/office/drawing/2014/main" id="{49E1458C-08CB-2513-EB93-DE08B69964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8105" y="4662342"/>
            <a:ext cx="3367714" cy="2190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34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42D350-EF01-A6AB-8CD4-CC4054C6E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5254137-F764-26CB-032F-AE5100950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Autofit/>
          </a:bodyPr>
          <a:lstStyle/>
          <a:p>
            <a:r>
              <a:rPr lang="sl-SI" noProof="0" dirty="0"/>
              <a:t>Veriga preživetja</a:t>
            </a:r>
          </a:p>
        </p:txBody>
      </p:sp>
      <p:pic>
        <p:nvPicPr>
          <p:cNvPr id="5" name="Označba mesta vsebine 4">
            <a:extLst>
              <a:ext uri="{FF2B5EF4-FFF2-40B4-BE49-F238E27FC236}">
                <a16:creationId xmlns:a16="http://schemas.microsoft.com/office/drawing/2014/main" id="{BC80382A-1520-4247-A38B-47E418057E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619794" y="1899105"/>
            <a:ext cx="9403080" cy="3603823"/>
          </a:xfrm>
          <a:prstGeom prst="rect">
            <a:avLst/>
          </a:prstGeom>
        </p:spPr>
      </p:pic>
      <p:sp>
        <p:nvSpPr>
          <p:cNvPr id="25" name="Naslov 1">
            <a:extLst>
              <a:ext uri="{FF2B5EF4-FFF2-40B4-BE49-F238E27FC236}">
                <a16:creationId xmlns:a16="http://schemas.microsoft.com/office/drawing/2014/main" id="{B7FADAAA-B6D2-02F0-7A66-19836C7D7F31}"/>
              </a:ext>
            </a:extLst>
          </p:cNvPr>
          <p:cNvSpPr>
            <a:spLocks noGrp="1"/>
          </p:cNvSpPr>
          <p:nvPr/>
        </p:nvSpPr>
        <p:spPr>
          <a:xfrm>
            <a:off x="736834" y="5364211"/>
            <a:ext cx="8761675" cy="8347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cap="sm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sz="2800" noProof="0" dirty="0"/>
              <a:t>Pomen zgodnjega nudenja prve pomoči</a:t>
            </a:r>
          </a:p>
        </p:txBody>
      </p:sp>
      <p:sp>
        <p:nvSpPr>
          <p:cNvPr id="26" name="Označba mesta vsebine 2">
            <a:extLst>
              <a:ext uri="{FF2B5EF4-FFF2-40B4-BE49-F238E27FC236}">
                <a16:creationId xmlns:a16="http://schemas.microsoft.com/office/drawing/2014/main" id="{A0E79431-E143-EAE9-A082-F5BE5CECB71B}"/>
              </a:ext>
            </a:extLst>
          </p:cNvPr>
          <p:cNvSpPr>
            <a:spLocks noGrp="1"/>
          </p:cNvSpPr>
          <p:nvPr/>
        </p:nvSpPr>
        <p:spPr>
          <a:xfrm>
            <a:off x="939566" y="5998696"/>
            <a:ext cx="10515600" cy="7939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2400" noProof="0" dirty="0">
                <a:cs typeface="Arial"/>
              </a:rPr>
              <a:t>Ohranitev življenja &amp; preprečitev poslabšanja stanja</a:t>
            </a:r>
            <a:endParaRPr lang="sl-SI" noProof="0" dirty="0">
              <a:cs typeface="Arial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sl-SI" sz="2000" noProof="0" dirty="0">
                <a:cs typeface="Arial"/>
              </a:rPr>
              <a:t>Zastoj srca → 4 min do pričetka „škode“ na možganih zaradi pomanjkanja kisika</a:t>
            </a:r>
          </a:p>
          <a:p>
            <a:pPr lvl="1">
              <a:buFont typeface="Courier New" panose="020B0604020202020204" pitchFamily="34" charset="0"/>
              <a:buChar char="o"/>
            </a:pPr>
            <a:endParaRPr lang="sl-SI" sz="2000" noProof="0" dirty="0">
              <a:cs typeface="Arial"/>
            </a:endParaRPr>
          </a:p>
          <a:p>
            <a:endParaRPr lang="sl-SI" sz="2400" noProof="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565387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00B3B90-EEFC-5852-7907-27F9716D3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Nezavest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BDBD80B-F323-33BA-175F-C17DB009D8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4844144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sl-SI" noProof="0" dirty="0"/>
              <a:t>Razlogi za nezavest:</a:t>
            </a:r>
          </a:p>
          <a:p>
            <a:r>
              <a:rPr lang="sl-SI" noProof="0" dirty="0"/>
              <a:t>Poškodbe</a:t>
            </a:r>
          </a:p>
          <a:p>
            <a:r>
              <a:rPr lang="sl-SI" noProof="0" dirty="0"/>
              <a:t>Bolezni </a:t>
            </a:r>
          </a:p>
          <a:p>
            <a:r>
              <a:rPr lang="sl-SI" noProof="0" dirty="0"/>
              <a:t>Okolje (zastrupitev)</a:t>
            </a:r>
            <a:endParaRPr lang="sl-SI" noProof="0" dirty="0">
              <a:cs typeface="Arial"/>
            </a:endParaRPr>
          </a:p>
          <a:p>
            <a:endParaRPr lang="sl-SI" noProof="0" dirty="0"/>
          </a:p>
          <a:p>
            <a:pPr marL="0" indent="0">
              <a:buNone/>
            </a:pPr>
            <a:r>
              <a:rPr lang="sl-SI" noProof="0" dirty="0"/>
              <a:t>Nezavestno osebo namestimo v </a:t>
            </a:r>
            <a:br>
              <a:rPr lang="sl-SI" noProof="0" dirty="0"/>
            </a:br>
            <a:r>
              <a:rPr lang="sl-SI" noProof="0" dirty="0"/>
              <a:t>stabilni bočni položaj</a:t>
            </a:r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D7F8DB08-9D91-0432-C04C-20127DD1DAD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64352" y="2122352"/>
            <a:ext cx="5935070" cy="3757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364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EC56F14-E32B-AA74-241B-AF215D186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249457" cy="1325563"/>
          </a:xfrm>
        </p:spPr>
        <p:txBody>
          <a:bodyPr/>
          <a:lstStyle/>
          <a:p>
            <a:r>
              <a:rPr lang="sl-SI" noProof="0" dirty="0"/>
              <a:t>Najpogostejša nagla obolenja</a:t>
            </a:r>
          </a:p>
        </p:txBody>
      </p:sp>
      <p:graphicFrame>
        <p:nvGraphicFramePr>
          <p:cNvPr id="5" name="Označba mesta vsebine 4">
            <a:extLst>
              <a:ext uri="{FF2B5EF4-FFF2-40B4-BE49-F238E27FC236}">
                <a16:creationId xmlns:a16="http://schemas.microsoft.com/office/drawing/2014/main" id="{2A16B039-9894-183D-0976-EDB5A48060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8682602"/>
              </p:ext>
            </p:extLst>
          </p:nvPr>
        </p:nvGraphicFramePr>
        <p:xfrm>
          <a:off x="559593" y="1690687"/>
          <a:ext cx="11084715" cy="5014501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976560">
                  <a:extLst>
                    <a:ext uri="{9D8B030D-6E8A-4147-A177-3AD203B41FA5}">
                      <a16:colId xmlns:a16="http://schemas.microsoft.com/office/drawing/2014/main" val="473674620"/>
                    </a:ext>
                  </a:extLst>
                </a:gridCol>
                <a:gridCol w="3643312">
                  <a:extLst>
                    <a:ext uri="{9D8B030D-6E8A-4147-A177-3AD203B41FA5}">
                      <a16:colId xmlns:a16="http://schemas.microsoft.com/office/drawing/2014/main" val="3286041836"/>
                    </a:ext>
                  </a:extLst>
                </a:gridCol>
                <a:gridCol w="4464843">
                  <a:extLst>
                    <a:ext uri="{9D8B030D-6E8A-4147-A177-3AD203B41FA5}">
                      <a16:colId xmlns:a16="http://schemas.microsoft.com/office/drawing/2014/main" val="275123093"/>
                    </a:ext>
                  </a:extLst>
                </a:gridCol>
              </a:tblGrid>
              <a:tr h="509146"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sl-SI" sz="1800" b="1" i="0" u="none" strike="noStrike" noProof="0" dirty="0">
                          <a:solidFill>
                            <a:srgbClr val="FFFFFF"/>
                          </a:solidFill>
                          <a:effectLst/>
                          <a:latin typeface="Arial"/>
                          <a:cs typeface="Arial"/>
                        </a:rPr>
                        <a:t>NAGLO OBOLENJE</a:t>
                      </a:r>
                      <a:endParaRPr lang="sl-SI" noProof="0" dirty="0">
                        <a:effectLst/>
                        <a:latin typeface="Arial"/>
                        <a:cs typeface="Arial"/>
                      </a:endParaRPr>
                    </a:p>
                  </a:txBody>
                  <a:tcPr marL="95250" marR="95250" marT="47625" marB="47625">
                    <a:lnL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sl-SI" sz="1800" b="1" i="0" u="none" strike="noStrike" noProof="0" dirty="0">
                          <a:solidFill>
                            <a:srgbClr val="FFFFFF"/>
                          </a:solidFill>
                          <a:effectLst/>
                          <a:latin typeface="Arial"/>
                          <a:cs typeface="Arial"/>
                        </a:rPr>
                        <a:t>ZNAKI</a:t>
                      </a:r>
                      <a:endParaRPr lang="sl-SI" noProof="0" dirty="0">
                        <a:effectLst/>
                        <a:latin typeface="Arial"/>
                        <a:cs typeface="Arial"/>
                      </a:endParaRPr>
                    </a:p>
                  </a:txBody>
                  <a:tcPr marL="95250" marR="95250" marT="47625" marB="47625">
                    <a:lnL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sl-SI" sz="1800" b="1" i="0" u="none" strike="noStrike" noProof="0" dirty="0">
                          <a:solidFill>
                            <a:srgbClr val="FFFFFF"/>
                          </a:solidFill>
                          <a:effectLst/>
                          <a:latin typeface="Arial"/>
                          <a:cs typeface="Arial"/>
                        </a:rPr>
                        <a:t>UKREPI</a:t>
                      </a:r>
                      <a:endParaRPr lang="sl-SI" noProof="0" dirty="0">
                        <a:effectLst/>
                        <a:latin typeface="Arial"/>
                        <a:cs typeface="Arial"/>
                      </a:endParaRPr>
                    </a:p>
                  </a:txBody>
                  <a:tcPr marL="95250" marR="95250" marT="47625" marB="47625">
                    <a:lnL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8603779"/>
                  </a:ext>
                </a:extLst>
              </a:tr>
              <a:tr h="929193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sl-SI" sz="18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OMEDLEVICA</a:t>
                      </a:r>
                      <a:endParaRPr lang="sl-SI" sz="1800" b="1" noProof="0" dirty="0">
                        <a:effectLst/>
                        <a:latin typeface="Arial"/>
                        <a:cs typeface="Arial"/>
                      </a:endParaRPr>
                    </a:p>
                  </a:txBody>
                  <a:tcPr marL="95250" marR="95250" marT="47625" marB="47625" anchor="ctr">
                    <a:lnL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sl-SI" sz="16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Bleda polt, oči obrnjene navzgor, široke zenice, v ušesih sliši šumenje, vrtoglavica, obliva ga hladen pot...</a:t>
                      </a:r>
                      <a:endParaRPr lang="sl-SI" noProof="0" dirty="0">
                        <a:effectLst/>
                        <a:latin typeface="Arial"/>
                        <a:cs typeface="Arial"/>
                      </a:endParaRPr>
                    </a:p>
                  </a:txBody>
                  <a:tcPr marL="95250" marR="95250" marT="47625" marB="47625" anchor="ctr">
                    <a:lnL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sl-SI" sz="16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Leži na hrbtu z dvignjenimi nogami, odpnemo ovratnik in pas, čelo omočimo s hladno vodo, omogoči svež zrak (112 če se ne zave)</a:t>
                      </a:r>
                    </a:p>
                  </a:txBody>
                  <a:tcPr marL="95250" marR="95250" marT="47625" marB="47625" anchor="ctr">
                    <a:lnL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9516553"/>
                  </a:ext>
                </a:extLst>
              </a:tr>
              <a:tr h="776449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sl-SI" sz="18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EPILEPTIČNI NAPAD</a:t>
                      </a:r>
                      <a:endParaRPr lang="sl-SI" sz="1800" b="1" noProof="0" dirty="0">
                        <a:effectLst/>
                        <a:latin typeface="Arial"/>
                        <a:cs typeface="Arial"/>
                      </a:endParaRPr>
                    </a:p>
                  </a:txBody>
                  <a:tcPr marL="95250" marR="95250" marT="47625" marB="47625" anchor="ctr">
                    <a:lnL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sl-SI" sz="16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Oseba se zruši, telo ji stresajo krči, globoka nezavest, z zobmi škrta, na ustih se lahko pojavi pena, slina</a:t>
                      </a:r>
                      <a:endParaRPr lang="sl-SI" noProof="0" dirty="0">
                        <a:effectLst/>
                        <a:latin typeface="Arial"/>
                        <a:cs typeface="Arial"/>
                      </a:endParaRPr>
                    </a:p>
                  </a:txBody>
                  <a:tcPr marL="95250" marR="95250" marT="47625" marB="47625" anchor="ctr">
                    <a:lnL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sl-SI" sz="16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Osebo obrnemo na bok, pod glavo damo nekaj mehkega, v usta NIČESAR, da se ne poškoduje, jo zavarujemo, 112</a:t>
                      </a:r>
                      <a:endParaRPr lang="sl-SI" noProof="0" dirty="0">
                        <a:effectLst/>
                        <a:latin typeface="Arial"/>
                        <a:cs typeface="Arial"/>
                      </a:endParaRPr>
                    </a:p>
                  </a:txBody>
                  <a:tcPr marL="95250" marR="95250" marT="47625" marB="47625" anchor="ctr">
                    <a:lnL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2161404"/>
                  </a:ext>
                </a:extLst>
              </a:tr>
              <a:tr h="776449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sl-SI" sz="18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BOLEČINA V PRSNEM KOŠU</a:t>
                      </a:r>
                      <a:endParaRPr lang="sl-SI" sz="1800" b="1" noProof="0" dirty="0">
                        <a:effectLst/>
                        <a:latin typeface="Arial"/>
                        <a:cs typeface="Arial"/>
                      </a:endParaRPr>
                    </a:p>
                  </a:txBody>
                  <a:tcPr marL="95250" marR="95250" marT="47625" marB="47625" anchor="ctr">
                    <a:lnL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sl-SI" sz="16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Oseba toži za bolečinami v prsnem košu (topa, </a:t>
                      </a:r>
                      <a:r>
                        <a:rPr lang="sl-SI" sz="16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tiščoča</a:t>
                      </a:r>
                      <a:r>
                        <a:rPr lang="sl-SI" sz="16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, pekoča)</a:t>
                      </a:r>
                      <a:endParaRPr lang="sl-SI" noProof="0" dirty="0">
                        <a:effectLst/>
                        <a:latin typeface="Arial"/>
                        <a:cs typeface="Arial"/>
                      </a:endParaRPr>
                    </a:p>
                  </a:txBody>
                  <a:tcPr marL="95250" marR="95250" marT="47625" marB="47625" anchor="ctr">
                    <a:lnL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sl-SI" sz="16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Polsedeč</a:t>
                      </a:r>
                      <a:r>
                        <a:rPr lang="sl-SI" sz="16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 položaj, odpnemo ovratnik in sprostimo pas, pokličemo 112</a:t>
                      </a:r>
                      <a:endParaRPr lang="sl-SI" noProof="0" dirty="0">
                        <a:effectLst/>
                        <a:latin typeface="Arial"/>
                        <a:cs typeface="Arial"/>
                      </a:endParaRPr>
                    </a:p>
                  </a:txBody>
                  <a:tcPr marL="95250" marR="95250" marT="47625" marB="47625" anchor="ctr">
                    <a:lnL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2607501"/>
                  </a:ext>
                </a:extLst>
              </a:tr>
              <a:tr h="1196494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sl-SI" sz="18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SLADKORNA BOLEZEN</a:t>
                      </a:r>
                      <a:endParaRPr lang="sl-SI" sz="1800" b="1" noProof="0" dirty="0">
                        <a:effectLst/>
                        <a:latin typeface="Arial"/>
                        <a:cs typeface="Arial"/>
                      </a:endParaRPr>
                    </a:p>
                  </a:txBody>
                  <a:tcPr marL="95250" marR="95250" marT="47625" marB="47625" anchor="ctr">
                    <a:lnL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sl-SI" sz="16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Zmedenost do nezavesti, motnje vida, bledica, hladen pot, hiter šibek utrip, nemir</a:t>
                      </a:r>
                      <a:endParaRPr lang="sl-SI" noProof="0" dirty="0"/>
                    </a:p>
                  </a:txBody>
                  <a:tcPr marL="95250" marR="95250" marT="47625" marB="47625" anchor="ctr">
                    <a:lnL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sl-SI" sz="16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Takoj zaužiti žlico sladkorja, raztopljeno v kozarcu vode; če stanje po nekaj minutah ostaja nespremenjeno, pokličemo 112</a:t>
                      </a:r>
                      <a:endParaRPr lang="sl-SI" noProof="0" dirty="0">
                        <a:effectLst/>
                        <a:latin typeface="Arial"/>
                        <a:cs typeface="Arial"/>
                      </a:endParaRPr>
                    </a:p>
                  </a:txBody>
                  <a:tcPr marL="95250" marR="95250" marT="47625" marB="47625" anchor="ctr">
                    <a:lnL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1680704"/>
                  </a:ext>
                </a:extLst>
              </a:tr>
              <a:tr h="776449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sl-SI" sz="18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MOŽGANSKA KAP</a:t>
                      </a:r>
                      <a:endParaRPr lang="sl-SI" sz="1800" b="1" noProof="0" dirty="0">
                        <a:effectLst/>
                        <a:latin typeface="Arial"/>
                        <a:cs typeface="Arial"/>
                      </a:endParaRPr>
                    </a:p>
                  </a:txBody>
                  <a:tcPr marL="95250" marR="95250" marT="47625" marB="47625" anchor="ctr">
                    <a:lnL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sl-SI" sz="16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G</a:t>
                      </a:r>
                      <a:r>
                        <a:rPr lang="sl-SI" sz="16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ovor, </a:t>
                      </a:r>
                      <a:r>
                        <a:rPr lang="sl-SI" sz="16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R</a:t>
                      </a:r>
                      <a:r>
                        <a:rPr lang="sl-SI" sz="16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oka, </a:t>
                      </a:r>
                      <a:r>
                        <a:rPr lang="sl-SI" sz="16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O</a:t>
                      </a:r>
                      <a:r>
                        <a:rPr lang="sl-SI" sz="16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braz, </a:t>
                      </a:r>
                      <a:r>
                        <a:rPr lang="sl-SI" sz="16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M</a:t>
                      </a:r>
                      <a:r>
                        <a:rPr lang="sl-SI" sz="16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inute</a:t>
                      </a:r>
                      <a:endParaRPr lang="sl-SI" noProof="0" dirty="0">
                        <a:effectLst/>
                        <a:latin typeface="Arial"/>
                        <a:cs typeface="Arial"/>
                      </a:endParaRPr>
                    </a:p>
                  </a:txBody>
                  <a:tcPr marL="95250" marR="95250" marT="47625" marB="47625" anchor="ctr">
                    <a:lnL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sl-SI" sz="16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Polsedeči</a:t>
                      </a:r>
                      <a:r>
                        <a:rPr lang="sl-SI" sz="16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 ali stabilen bočni položaj, po potrebi TPO, Pokličemo 112</a:t>
                      </a:r>
                      <a:endParaRPr lang="sl-SI" noProof="0" dirty="0">
                        <a:effectLst/>
                        <a:latin typeface="Arial"/>
                        <a:cs typeface="Arial"/>
                      </a:endParaRPr>
                    </a:p>
                  </a:txBody>
                  <a:tcPr marL="95250" marR="95250" marT="47625" marB="47625" anchor="ctr">
                    <a:lnL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9330520"/>
                  </a:ext>
                </a:extLst>
              </a:tr>
            </a:tbl>
          </a:graphicData>
        </a:graphic>
      </p:graphicFrame>
      <p:pic>
        <p:nvPicPr>
          <p:cNvPr id="6" name="Slika 5" descr="Slika, ki vsebuje besede besedilo, sličica, grafika, pisava&#10;&#10;Vsebina, ustvarjena z UI, morda ni pravilna.">
            <a:extLst>
              <a:ext uri="{FF2B5EF4-FFF2-40B4-BE49-F238E27FC236}">
                <a16:creationId xmlns:a16="http://schemas.microsoft.com/office/drawing/2014/main" id="{6C801EC1-FA2E-98BB-1699-5976E951DE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4544" y="-2382"/>
            <a:ext cx="3681414" cy="1719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1281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3EA1EC0-3126-5AD1-4C41-1A05104CB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Zastrupitev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F7A1265-EDA2-671B-5BE1-C48F8E370C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992" y="2182812"/>
            <a:ext cx="10765808" cy="4529932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sl-SI" noProof="0" dirty="0">
                <a:cs typeface="Arial"/>
              </a:rPr>
              <a:t>Nastane, ko škodljiva snov povzroči okvaro organizma oz. organa</a:t>
            </a:r>
          </a:p>
          <a:p>
            <a:r>
              <a:rPr lang="sl-SI" noProof="0" dirty="0">
                <a:cs typeface="Arial"/>
              </a:rPr>
              <a:t>ZNAKI: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sl-SI" noProof="0" dirty="0">
                <a:cs typeface="Arial"/>
              </a:rPr>
              <a:t>Slabost, bruhanje, driska, krči, spremembe na koži, težko dihanje, motnja zavesti...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sl-SI" noProof="0" dirty="0">
                <a:cs typeface="Arial"/>
              </a:rPr>
              <a:t>Prepoznavanje po okoliščinah - prazna embalaža zdravil, poslovilno pismo, vbodna mesta po telesu, vonj po plinu, razlita kemikalija...</a:t>
            </a:r>
          </a:p>
          <a:p>
            <a:r>
              <a:rPr lang="sl-SI" noProof="0" dirty="0">
                <a:cs typeface="Arial"/>
              </a:rPr>
              <a:t>UKREPI: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sl-SI" noProof="0" dirty="0">
                <a:cs typeface="Arial"/>
              </a:rPr>
              <a:t>Varnost!, evakuacija iz nevarnega področja, pregledamo življenjske funkcije in ustrezno ukrepamo, poskusi ugotoviti vir zastrupitve</a:t>
            </a:r>
          </a:p>
          <a:p>
            <a:r>
              <a:rPr lang="sl-SI" b="1" noProof="0" dirty="0">
                <a:cs typeface="Arial"/>
              </a:rPr>
              <a:t>CO</a:t>
            </a:r>
            <a:r>
              <a:rPr lang="sl-SI" noProof="0" dirty="0">
                <a:cs typeface="Arial"/>
              </a:rPr>
              <a:t> je najhujši (brez barve, vonja, okusa) - močna slabost, glavobol, vrtoglavica, bruha, bolečina v prsih, nezavest, smrt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sl-SI" noProof="0" dirty="0">
                <a:cs typeface="Arial"/>
              </a:rPr>
              <a:t>VARNOST!, delo z IDA, prostor prezračiti, ko oseba na varnem preveri zavest, dihanje in primerno ukrepaj, 112</a:t>
            </a:r>
          </a:p>
          <a:p>
            <a:r>
              <a:rPr lang="sl-SI" b="1" noProof="0" dirty="0">
                <a:cs typeface="Arial"/>
              </a:rPr>
              <a:t>Cianidi, žveplovodiki</a:t>
            </a:r>
            <a:r>
              <a:rPr lang="sl-SI" noProof="0" dirty="0">
                <a:cs typeface="Arial"/>
              </a:rPr>
              <a:t>... - v primeru oživljanja NE DAJAMO VPIHOV (možnost zastrupitve – ne pomaga niti obrazna maska)</a:t>
            </a:r>
          </a:p>
        </p:txBody>
      </p:sp>
      <p:pic>
        <p:nvPicPr>
          <p:cNvPr id="4" name="Slika 3" descr="Slika, ki vsebuje besede oseba, človeški obraz, oblačila, moški&#10;&#10;Vsebina, ustvarjena z UI, morda ni pravilna.">
            <a:extLst>
              <a:ext uri="{FF2B5EF4-FFF2-40B4-BE49-F238E27FC236}">
                <a16:creationId xmlns:a16="http://schemas.microsoft.com/office/drawing/2014/main" id="{9D34BD57-CF8A-9A03-5262-D9513A4BB9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9834" y="198496"/>
            <a:ext cx="1943100" cy="1857376"/>
          </a:xfrm>
          <a:prstGeom prst="rect">
            <a:avLst/>
          </a:prstGeom>
        </p:spPr>
      </p:pic>
      <p:pic>
        <p:nvPicPr>
          <p:cNvPr id="5" name="Slika 4" descr="Slika, ki vsebuje besede steklenica, zaprt prostor, steklo, tla&#10;&#10;Vsebina, ustvarjena z UI, morda ni pravilna.">
            <a:extLst>
              <a:ext uri="{FF2B5EF4-FFF2-40B4-BE49-F238E27FC236}">
                <a16:creationId xmlns:a16="http://schemas.microsoft.com/office/drawing/2014/main" id="{0B4756DC-DB8E-686A-F9B4-D9756E2C90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8019" y="194992"/>
            <a:ext cx="2669381" cy="185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7802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17DDB9C-D356-8D3D-DE46-E7AFDC788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Rane</a:t>
            </a:r>
          </a:p>
        </p:txBody>
      </p:sp>
      <p:pic>
        <p:nvPicPr>
          <p:cNvPr id="4" name="Picture 2" descr="https://i.ekobutik.si/0c6022ec22cd42988a68f06b11080b.jpg">
            <a:extLst>
              <a:ext uri="{FF2B5EF4-FFF2-40B4-BE49-F238E27FC236}">
                <a16:creationId xmlns:a16="http://schemas.microsoft.com/office/drawing/2014/main" id="{47F2BFE5-1400-ED6C-80D4-0B3DBD205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280" y="1794965"/>
            <a:ext cx="2429301" cy="242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Opis slike ni na voljo.">
            <a:extLst>
              <a:ext uri="{FF2B5EF4-FFF2-40B4-BE49-F238E27FC236}">
                <a16:creationId xmlns:a16="http://schemas.microsoft.com/office/drawing/2014/main" id="{A64EF721-C846-2A23-5DA5-8C6DC4CCD3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59" t="11981"/>
          <a:stretch/>
        </p:blipFill>
        <p:spPr bwMode="auto">
          <a:xfrm>
            <a:off x="4466026" y="1310710"/>
            <a:ext cx="3208415" cy="2340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4" descr="Simptomi, zaradi katerih vam ni treba skrbeti - Njena.si">
            <a:extLst>
              <a:ext uri="{FF2B5EF4-FFF2-40B4-BE49-F238E27FC236}">
                <a16:creationId xmlns:a16="http://schemas.microsoft.com/office/drawing/2014/main" id="{F51F2FED-A79A-FE52-CB0F-5B4D8DA259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3" r="45902"/>
          <a:stretch/>
        </p:blipFill>
        <p:spPr bwMode="auto">
          <a:xfrm>
            <a:off x="8517834" y="2390077"/>
            <a:ext cx="2916408" cy="2975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6" descr="Kaj narediti po ugrizu psa? | Insajder.com - Objektivno. Odkrito ...">
            <a:extLst>
              <a:ext uri="{FF2B5EF4-FFF2-40B4-BE49-F238E27FC236}">
                <a16:creationId xmlns:a16="http://schemas.microsoft.com/office/drawing/2014/main" id="{369A46B4-94EF-BD4C-DB9B-EAC67B047D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20" r="54971" b="28597"/>
          <a:stretch/>
        </p:blipFill>
        <p:spPr bwMode="auto">
          <a:xfrm>
            <a:off x="3267500" y="4597171"/>
            <a:ext cx="2634091" cy="2074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23C597A0-87EC-7060-4C65-6A010644B6ED}"/>
              </a:ext>
            </a:extLst>
          </p:cNvPr>
          <p:cNvSpPr txBox="1"/>
          <p:nvPr/>
        </p:nvSpPr>
        <p:spPr>
          <a:xfrm>
            <a:off x="346278" y="4211410"/>
            <a:ext cx="24293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noProof="0" dirty="0"/>
              <a:t>PRASKA</a:t>
            </a: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77637889-256F-108F-D66B-F5AFF10D9B82}"/>
              </a:ext>
            </a:extLst>
          </p:cNvPr>
          <p:cNvSpPr txBox="1"/>
          <p:nvPr/>
        </p:nvSpPr>
        <p:spPr>
          <a:xfrm>
            <a:off x="4466026" y="3651586"/>
            <a:ext cx="24293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noProof="0" dirty="0"/>
              <a:t>UREZNINA</a:t>
            </a: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12A7A08A-9FB2-41C3-C399-CE37B7723FFA}"/>
              </a:ext>
            </a:extLst>
          </p:cNvPr>
          <p:cNvSpPr txBox="1"/>
          <p:nvPr/>
        </p:nvSpPr>
        <p:spPr>
          <a:xfrm>
            <a:off x="8517833" y="5365822"/>
            <a:ext cx="24293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noProof="0" dirty="0"/>
              <a:t>VBODNINA</a:t>
            </a:r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A375534C-B8BD-5DC1-CC44-A96751616737}"/>
              </a:ext>
            </a:extLst>
          </p:cNvPr>
          <p:cNvSpPr txBox="1"/>
          <p:nvPr/>
        </p:nvSpPr>
        <p:spPr>
          <a:xfrm>
            <a:off x="5830153" y="5107327"/>
            <a:ext cx="2429302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l-SI" sz="2800" noProof="0" dirty="0"/>
              <a:t>UGRIZNINA </a:t>
            </a:r>
            <a:r>
              <a:rPr lang="sl-SI" sz="1600" noProof="0" dirty="0"/>
              <a:t>(obrišemo slino, izpiramo z milnico, nato s čisto vodo in oskrbimo kot ostale rane, gremo k zdravniku!  - steklina)</a:t>
            </a:r>
            <a:endParaRPr lang="sl-SI" sz="1600" noProof="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312768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0564A3-5E9F-9192-D24A-7C45586F6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EC81E97-867E-BB0C-653C-539CCD45F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Rane</a:t>
            </a: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B7348B2C-205A-EC3D-DF5A-460AAE99ADFE}"/>
              </a:ext>
            </a:extLst>
          </p:cNvPr>
          <p:cNvSpPr txBox="1"/>
          <p:nvPr/>
        </p:nvSpPr>
        <p:spPr>
          <a:xfrm>
            <a:off x="217704" y="4051641"/>
            <a:ext cx="24293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noProof="0" dirty="0"/>
              <a:t>STRELNA RANA</a:t>
            </a: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32177650-35EA-BE2B-BB22-7A73EEEDB8E5}"/>
              </a:ext>
            </a:extLst>
          </p:cNvPr>
          <p:cNvSpPr txBox="1"/>
          <p:nvPr/>
        </p:nvSpPr>
        <p:spPr>
          <a:xfrm>
            <a:off x="2504648" y="6334780"/>
            <a:ext cx="2811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noProof="0" dirty="0"/>
              <a:t>RAZTRGANINA</a:t>
            </a: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78389708-D7C0-4E93-5B21-D8201DD5093F}"/>
              </a:ext>
            </a:extLst>
          </p:cNvPr>
          <p:cNvSpPr txBox="1"/>
          <p:nvPr/>
        </p:nvSpPr>
        <p:spPr>
          <a:xfrm>
            <a:off x="8907259" y="6048881"/>
            <a:ext cx="24293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noProof="0" dirty="0"/>
              <a:t>ODRGNINA</a:t>
            </a:r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691913A6-BA23-7AA5-DFB3-437E94E4E0DC}"/>
              </a:ext>
            </a:extLst>
          </p:cNvPr>
          <p:cNvSpPr txBox="1"/>
          <p:nvPr/>
        </p:nvSpPr>
        <p:spPr>
          <a:xfrm>
            <a:off x="5544267" y="4702515"/>
            <a:ext cx="24293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noProof="0" dirty="0"/>
              <a:t>VSEKANINA</a:t>
            </a:r>
          </a:p>
        </p:txBody>
      </p:sp>
      <p:pic>
        <p:nvPicPr>
          <p:cNvPr id="13" name="Grafika 12">
            <a:extLst>
              <a:ext uri="{FF2B5EF4-FFF2-40B4-BE49-F238E27FC236}">
                <a16:creationId xmlns:a16="http://schemas.microsoft.com/office/drawing/2014/main" id="{9E23E377-E020-5616-B7B8-1474E59E82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48916" y="1782633"/>
            <a:ext cx="2922935" cy="2192796"/>
          </a:xfrm>
          <a:prstGeom prst="rect">
            <a:avLst/>
          </a:prstGeom>
        </p:spPr>
      </p:pic>
      <p:pic>
        <p:nvPicPr>
          <p:cNvPr id="15" name="Grafika 14">
            <a:extLst>
              <a:ext uri="{FF2B5EF4-FFF2-40B4-BE49-F238E27FC236}">
                <a16:creationId xmlns:a16="http://schemas.microsoft.com/office/drawing/2014/main" id="{7C9F2C7F-B34C-ECFC-B7B9-AB10F556A7D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04649" y="4225903"/>
            <a:ext cx="2811074" cy="2108877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17CA0710-4EC1-A532-54A6-8F8ECA63661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91250" y="1690688"/>
            <a:ext cx="2992207" cy="3011828"/>
          </a:xfrm>
          <a:prstGeom prst="rect">
            <a:avLst/>
          </a:prstGeom>
        </p:spPr>
      </p:pic>
      <p:pic>
        <p:nvPicPr>
          <p:cNvPr id="19" name="Grafika 18">
            <a:extLst>
              <a:ext uri="{FF2B5EF4-FFF2-40B4-BE49-F238E27FC236}">
                <a16:creationId xmlns:a16="http://schemas.microsoft.com/office/drawing/2014/main" id="{AA2D541E-B0BC-37A7-9BBA-22FC6645B5F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7197" y="3771900"/>
            <a:ext cx="3149700" cy="2276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1071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1765A4C-A8E5-182D-68F9-A837A6193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Rane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194F9AA-5173-9016-5A98-54FE87F23E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l-SI" noProof="0" dirty="0">
                <a:cs typeface="Arial"/>
              </a:rPr>
              <a:t>Je ostra poškodba, kjer sta poškodovani koža ali sluznica</a:t>
            </a:r>
          </a:p>
          <a:p>
            <a:r>
              <a:rPr lang="sl-SI" b="1" noProof="0" dirty="0">
                <a:cs typeface="Arial"/>
              </a:rPr>
              <a:t>Posledica </a:t>
            </a:r>
            <a:r>
              <a:rPr lang="sl-SI" noProof="0" dirty="0">
                <a:cs typeface="Arial"/>
              </a:rPr>
              <a:t>nastanka ran = krvavitve</a:t>
            </a:r>
          </a:p>
          <a:p>
            <a:r>
              <a:rPr lang="sl-SI" noProof="0" dirty="0">
                <a:cs typeface="Arial"/>
              </a:rPr>
              <a:t>OSKRBA: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sl-SI" noProof="0" dirty="0">
                <a:cs typeface="Arial"/>
              </a:rPr>
              <a:t>Rana, ki ne krvavi – pokrijemo s sterilno gazo, obvežemo s povojem, če je potrebno </a:t>
            </a:r>
            <a:r>
              <a:rPr lang="sl-SI" b="1" noProof="0" dirty="0">
                <a:cs typeface="Arial"/>
              </a:rPr>
              <a:t>imobiliziramo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sl-SI" noProof="0" dirty="0">
                <a:cs typeface="Arial"/>
              </a:rPr>
              <a:t>Rana, ki krvavi – 4 klasične metode ustavljanja krvavitev:</a:t>
            </a:r>
          </a:p>
          <a:p>
            <a:pPr marL="1371600" lvl="2" indent="-457200">
              <a:buAutoNum type="arabicPeriod"/>
            </a:pPr>
            <a:r>
              <a:rPr lang="sl-SI" noProof="0" dirty="0">
                <a:cs typeface="Arial"/>
              </a:rPr>
              <a:t>Pritisk arterije ob kost</a:t>
            </a:r>
          </a:p>
          <a:p>
            <a:pPr marL="1371600" lvl="2" indent="-457200">
              <a:buAutoNum type="arabicPeriod"/>
            </a:pPr>
            <a:r>
              <a:rPr lang="sl-SI" noProof="0" dirty="0">
                <a:cs typeface="Arial"/>
              </a:rPr>
              <a:t>Direkten pritisk na krvavečo rano</a:t>
            </a:r>
          </a:p>
          <a:p>
            <a:pPr marL="1371600" lvl="2" indent="-457200">
              <a:buAutoNum type="arabicPeriod"/>
            </a:pPr>
            <a:r>
              <a:rPr lang="sl-SI" noProof="0" dirty="0">
                <a:cs typeface="Arial"/>
              </a:rPr>
              <a:t>Kompresijska obveza (najpogostejša)</a:t>
            </a:r>
          </a:p>
          <a:p>
            <a:pPr marL="1371600" lvl="2" indent="-457200">
              <a:buAutoNum type="arabicPeriod"/>
            </a:pPr>
            <a:r>
              <a:rPr lang="sl-SI" noProof="0" dirty="0" err="1">
                <a:cs typeface="Arial"/>
              </a:rPr>
              <a:t>Esmarchova</a:t>
            </a:r>
            <a:r>
              <a:rPr lang="sl-SI" noProof="0" dirty="0">
                <a:cs typeface="Arial"/>
              </a:rPr>
              <a:t> preveza</a:t>
            </a:r>
          </a:p>
        </p:txBody>
      </p:sp>
      <p:pic>
        <p:nvPicPr>
          <p:cNvPr id="4" name="Slika 3" descr="Slika, ki vsebuje besede oblačila, skica, človeški obraz, risanje&#10;&#10;Vsebina, ustvarjena z UI, morda ni pravilna.">
            <a:extLst>
              <a:ext uri="{FF2B5EF4-FFF2-40B4-BE49-F238E27FC236}">
                <a16:creationId xmlns:a16="http://schemas.microsoft.com/office/drawing/2014/main" id="{FEC0C5C2-89D7-8D5C-83C7-1E5140E4B5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3186" y="4322390"/>
            <a:ext cx="2588988" cy="232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2237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FC876BD-A318-C065-BD94-104BAFB49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noProof="0" dirty="0"/>
              <a:t>Metode ustavljanja življenjsko nevarne krvavitve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428E42E5-2033-F344-B178-C4273F06928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sl-SI" noProof="0" dirty="0"/>
              <a:t>Močno in neposredno pritisni z roko na krvavečo rano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sl-SI" noProof="0" dirty="0"/>
              <a:t>Namesti standardni ali </a:t>
            </a:r>
            <a:r>
              <a:rPr lang="sl-SI" noProof="0" dirty="0" err="1"/>
              <a:t>hemostatski</a:t>
            </a:r>
            <a:r>
              <a:rPr lang="sl-SI" noProof="0" dirty="0"/>
              <a:t> povoj neposredno na krvavečo rano in nato močno neposredno pritiskaj na povoj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sl-SI" noProof="0" dirty="0"/>
              <a:t>Ko je krvavitev pod nadzorom, namesti kompresijski povoj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sl-SI" noProof="0" dirty="0"/>
              <a:t>Pri življenjsko nevarni krvavitvi iz udov, ki je ni mogoče zaustaviti z neposrednim pritiskom, čimprej namesti </a:t>
            </a:r>
            <a:r>
              <a:rPr lang="sl-SI" noProof="0" dirty="0" err="1"/>
              <a:t>zažemalno</a:t>
            </a:r>
            <a:r>
              <a:rPr lang="sl-SI" noProof="0" dirty="0"/>
              <a:t> prevezo (</a:t>
            </a:r>
            <a:r>
              <a:rPr lang="sl-SI" noProof="0" dirty="0" err="1"/>
              <a:t>Esmarchova</a:t>
            </a:r>
            <a:r>
              <a:rPr lang="sl-SI" noProof="0" dirty="0"/>
              <a:t> preveza)</a:t>
            </a:r>
            <a:br>
              <a:rPr lang="sl-SI" noProof="0" dirty="0"/>
            </a:br>
            <a:br>
              <a:rPr lang="sl-SI" noProof="0" dirty="0"/>
            </a:br>
            <a:r>
              <a:rPr lang="sl-SI" noProof="0" dirty="0"/>
              <a:t>Na </a:t>
            </a:r>
            <a:r>
              <a:rPr lang="sl-SI" noProof="0" dirty="0" err="1"/>
              <a:t>zažemalno</a:t>
            </a:r>
            <a:r>
              <a:rPr lang="sl-SI" noProof="0" dirty="0"/>
              <a:t> prevezo zabeleži čas namestitve</a:t>
            </a:r>
          </a:p>
        </p:txBody>
      </p:sp>
      <p:pic>
        <p:nvPicPr>
          <p:cNvPr id="7" name="Označba mesta vsebine 6">
            <a:extLst>
              <a:ext uri="{FF2B5EF4-FFF2-40B4-BE49-F238E27FC236}">
                <a16:creationId xmlns:a16="http://schemas.microsoft.com/office/drawing/2014/main" id="{9C09EF77-564B-A58A-B541-6F69A69CF3A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66542" y="1724835"/>
            <a:ext cx="3166347" cy="2276459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E11B0B10-852E-262E-0304-928A050B93E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59568">
            <a:off x="9293714" y="4616160"/>
            <a:ext cx="3108854" cy="2238375"/>
          </a:xfrm>
          <a:prstGeom prst="rect">
            <a:avLst/>
          </a:prstGeom>
        </p:spPr>
      </p:pic>
      <p:pic>
        <p:nvPicPr>
          <p:cNvPr id="11" name="Grafika 10">
            <a:extLst>
              <a:ext uri="{FF2B5EF4-FFF2-40B4-BE49-F238E27FC236}">
                <a16:creationId xmlns:a16="http://schemas.microsoft.com/office/drawing/2014/main" id="{B46C0AC6-806E-1774-BC6D-F052DFD3C62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3606250">
            <a:off x="6604522" y="4920548"/>
            <a:ext cx="2649609" cy="1479782"/>
          </a:xfrm>
          <a:prstGeom prst="rect">
            <a:avLst/>
          </a:prstGeom>
        </p:spPr>
      </p:pic>
      <p:pic>
        <p:nvPicPr>
          <p:cNvPr id="13" name="Grafika 12">
            <a:extLst>
              <a:ext uri="{FF2B5EF4-FFF2-40B4-BE49-F238E27FC236}">
                <a16:creationId xmlns:a16="http://schemas.microsoft.com/office/drawing/2014/main" id="{C8EA45CB-0D59-2AAA-679F-3DA600FB031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57869">
            <a:off x="8993732" y="2474004"/>
            <a:ext cx="2653671" cy="1770796"/>
          </a:xfrm>
          <a:prstGeom prst="rect">
            <a:avLst/>
          </a:prstGeom>
        </p:spPr>
      </p:pic>
      <p:sp>
        <p:nvSpPr>
          <p:cNvPr id="14" name="Elipsa 13">
            <a:extLst>
              <a:ext uri="{FF2B5EF4-FFF2-40B4-BE49-F238E27FC236}">
                <a16:creationId xmlns:a16="http://schemas.microsoft.com/office/drawing/2014/main" id="{E2AA5787-BE31-0E18-65E3-AE35F136D578}"/>
              </a:ext>
            </a:extLst>
          </p:cNvPr>
          <p:cNvSpPr/>
          <p:nvPr/>
        </p:nvSpPr>
        <p:spPr>
          <a:xfrm>
            <a:off x="6191250" y="2014141"/>
            <a:ext cx="304800" cy="304800"/>
          </a:xfrm>
          <a:prstGeom prst="ellipse">
            <a:avLst/>
          </a:prstGeom>
          <a:solidFill>
            <a:srgbClr val="B748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noProof="0" dirty="0"/>
              <a:t>1</a:t>
            </a:r>
          </a:p>
        </p:txBody>
      </p:sp>
      <p:sp>
        <p:nvSpPr>
          <p:cNvPr id="15" name="Elipsa 14">
            <a:extLst>
              <a:ext uri="{FF2B5EF4-FFF2-40B4-BE49-F238E27FC236}">
                <a16:creationId xmlns:a16="http://schemas.microsoft.com/office/drawing/2014/main" id="{1DCB9BEB-7287-F538-E79B-98DEF02DFF8C}"/>
              </a:ext>
            </a:extLst>
          </p:cNvPr>
          <p:cNvSpPr/>
          <p:nvPr/>
        </p:nvSpPr>
        <p:spPr>
          <a:xfrm>
            <a:off x="10627794" y="2558264"/>
            <a:ext cx="304800" cy="304800"/>
          </a:xfrm>
          <a:prstGeom prst="ellipse">
            <a:avLst/>
          </a:prstGeom>
          <a:solidFill>
            <a:srgbClr val="B748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noProof="0" dirty="0"/>
              <a:t>2</a:t>
            </a:r>
          </a:p>
        </p:txBody>
      </p:sp>
      <p:sp>
        <p:nvSpPr>
          <p:cNvPr id="16" name="Elipsa 15">
            <a:extLst>
              <a:ext uri="{FF2B5EF4-FFF2-40B4-BE49-F238E27FC236}">
                <a16:creationId xmlns:a16="http://schemas.microsoft.com/office/drawing/2014/main" id="{97327ED3-85DB-93AD-DEC6-887C11C8F709}"/>
              </a:ext>
            </a:extLst>
          </p:cNvPr>
          <p:cNvSpPr/>
          <p:nvPr/>
        </p:nvSpPr>
        <p:spPr>
          <a:xfrm>
            <a:off x="6627575" y="4936728"/>
            <a:ext cx="304800" cy="304800"/>
          </a:xfrm>
          <a:prstGeom prst="ellipse">
            <a:avLst/>
          </a:prstGeom>
          <a:solidFill>
            <a:srgbClr val="B748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noProof="0" dirty="0"/>
              <a:t>3</a:t>
            </a:r>
          </a:p>
        </p:txBody>
      </p:sp>
      <p:sp>
        <p:nvSpPr>
          <p:cNvPr id="17" name="Elipsa 16">
            <a:extLst>
              <a:ext uri="{FF2B5EF4-FFF2-40B4-BE49-F238E27FC236}">
                <a16:creationId xmlns:a16="http://schemas.microsoft.com/office/drawing/2014/main" id="{1FAF0C67-7A55-F05E-7B87-43FD1F47ED3F}"/>
              </a:ext>
            </a:extLst>
          </p:cNvPr>
          <p:cNvSpPr/>
          <p:nvPr/>
        </p:nvSpPr>
        <p:spPr>
          <a:xfrm>
            <a:off x="11353800" y="5573188"/>
            <a:ext cx="304800" cy="304800"/>
          </a:xfrm>
          <a:prstGeom prst="ellipse">
            <a:avLst/>
          </a:prstGeom>
          <a:solidFill>
            <a:srgbClr val="B748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noProof="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3041314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D65D70C-8B8D-5DA1-B1A3-6C534AADF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Večji tujki v rani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5581098-12F2-31FB-ABB9-2A7C90EDE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281" y="1724984"/>
            <a:ext cx="6353578" cy="4790071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sl-SI" noProof="0" dirty="0">
                <a:cs typeface="Arial"/>
              </a:rPr>
              <a:t>Tujkov iz ran </a:t>
            </a:r>
            <a:r>
              <a:rPr lang="sl-SI" b="1" noProof="0" dirty="0">
                <a:cs typeface="Arial"/>
              </a:rPr>
              <a:t>ne odstranjujemo</a:t>
            </a:r>
            <a:r>
              <a:rPr lang="sl-SI" noProof="0" dirty="0">
                <a:cs typeface="Arial"/>
              </a:rPr>
              <a:t>, ampak čimbolj stabiliziramo in zagotovimo NMP</a:t>
            </a:r>
          </a:p>
          <a:p>
            <a:r>
              <a:rPr lang="sl-SI" noProof="0" dirty="0">
                <a:cs typeface="Arial"/>
              </a:rPr>
              <a:t>Izjema je tujek v hrbtu pri neodzivni osebi</a:t>
            </a:r>
          </a:p>
          <a:p>
            <a:pPr marL="457200" lvl="1" indent="0">
              <a:buNone/>
            </a:pPr>
            <a:r>
              <a:rPr lang="sl-SI" sz="2200" noProof="0" dirty="0">
                <a:cs typeface="Arial"/>
              </a:rPr>
              <a:t>Tujek odstranimo, rano čimbolj zatesnimo z gazo in začnemo oživljati</a:t>
            </a:r>
          </a:p>
          <a:p>
            <a:r>
              <a:rPr lang="sl-SI" b="1" noProof="0" dirty="0">
                <a:cs typeface="Arial"/>
              </a:rPr>
              <a:t>Pravilna oskrba amputiranega dela</a:t>
            </a:r>
            <a:r>
              <a:rPr lang="sl-SI" sz="3200" noProof="0" dirty="0">
                <a:cs typeface="Arial"/>
              </a:rPr>
              <a:t>!</a:t>
            </a:r>
          </a:p>
          <a:p>
            <a:pPr marL="971550" lvl="1" indent="-514350">
              <a:buAutoNum type="arabicPeriod"/>
            </a:pPr>
            <a:r>
              <a:rPr lang="sl-SI" sz="2600" noProof="0" dirty="0">
                <a:cs typeface="Arial"/>
              </a:rPr>
              <a:t>Rano na amputiranem udu oskrbimo tako kot vsako drugo rano</a:t>
            </a:r>
          </a:p>
          <a:p>
            <a:pPr marL="971550" lvl="1" indent="-514350">
              <a:buAutoNum type="arabicPeriod"/>
            </a:pPr>
            <a:r>
              <a:rPr lang="sl-SI" sz="2600" noProof="0" dirty="0">
                <a:cs typeface="Arial"/>
              </a:rPr>
              <a:t>Odtrgani del zavijemo v sterilno gazo ter damo v čisto polivinil vrečko št.1, ki jo zalepimo ali zavežemo</a:t>
            </a:r>
          </a:p>
          <a:p>
            <a:pPr marL="971550" lvl="1" indent="-514350">
              <a:buAutoNum type="arabicPeriod"/>
            </a:pPr>
            <a:r>
              <a:rPr lang="sl-SI" sz="2600" noProof="0" dirty="0">
                <a:cs typeface="Arial"/>
              </a:rPr>
              <a:t>V vrečko št.2 damo led in vodo</a:t>
            </a:r>
          </a:p>
          <a:p>
            <a:pPr marL="971550" lvl="1" indent="-514350">
              <a:buAutoNum type="arabicPeriod"/>
            </a:pPr>
            <a:r>
              <a:rPr lang="sl-SI" sz="2600" noProof="0" dirty="0">
                <a:cs typeface="Arial"/>
              </a:rPr>
              <a:t>Obe vrečki damo v vrečko št.3 </a:t>
            </a:r>
          </a:p>
          <a:p>
            <a:pPr marL="971550" lvl="1" indent="-514350">
              <a:buAutoNum type="arabicPeriod"/>
            </a:pPr>
            <a:r>
              <a:rPr lang="sl-SI" sz="2600" noProof="0" dirty="0">
                <a:cs typeface="Arial"/>
              </a:rPr>
              <a:t>Če je možno, vse skupaj obesimo, da amputirani ud ne pritiska na trdo podlago</a:t>
            </a:r>
          </a:p>
        </p:txBody>
      </p:sp>
      <p:pic>
        <p:nvPicPr>
          <p:cNvPr id="4" name="Slika 3" descr="Slika, ki vsebuje besede oseba, meso, moški, poškodba&#10;&#10;Vsebina, ustvarjena z UI, morda ni pravilna.">
            <a:extLst>
              <a:ext uri="{FF2B5EF4-FFF2-40B4-BE49-F238E27FC236}">
                <a16:creationId xmlns:a16="http://schemas.microsoft.com/office/drawing/2014/main" id="{D36F8BD1-1228-D3F4-9A7A-1EBD4CED1C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2273" y="677755"/>
            <a:ext cx="2435302" cy="2495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Slika 4" descr="Slika, ki vsebuje besede dodatek, povoj, oseba, zaprt prostor&#10;&#10;Vsebina, ustvarjena z UI, morda ni pravilna.">
            <a:extLst>
              <a:ext uri="{FF2B5EF4-FFF2-40B4-BE49-F238E27FC236}">
                <a16:creationId xmlns:a16="http://schemas.microsoft.com/office/drawing/2014/main" id="{AAE82954-669E-3DD2-E3AB-8B21622215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3457" y="1452203"/>
            <a:ext cx="1787780" cy="1971766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45F2D204-C09C-5335-F318-F5DC626833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8629" y="3425405"/>
            <a:ext cx="5191125" cy="3298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6845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7AFB828-22CE-84AE-1FF4-EDC0D22EF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noProof="0" dirty="0"/>
              <a:t>Zlomi, zvini in izpahi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246C1507-397F-315E-D4FB-121758FBFE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300163"/>
            <a:ext cx="3379786" cy="823912"/>
          </a:xfrm>
        </p:spPr>
        <p:txBody>
          <a:bodyPr/>
          <a:lstStyle/>
          <a:p>
            <a:r>
              <a:rPr lang="sl-SI" noProof="0" dirty="0"/>
              <a:t>Zlom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C3BBC0FB-C656-DFCE-3582-697CAB58B6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088356"/>
            <a:ext cx="3379786" cy="2671762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sl-SI" noProof="0" dirty="0"/>
              <a:t>Prekinitev kostnega ali hrustančnega tkiva, kadar sila, ki deluje na kost ali hrustanec preseže njegovo trdnost</a:t>
            </a:r>
          </a:p>
          <a:p>
            <a:pPr>
              <a:lnSpc>
                <a:spcPct val="120000"/>
              </a:lnSpc>
            </a:pPr>
            <a:r>
              <a:rPr lang="sl-SI" noProof="0" dirty="0"/>
              <a:t>Delimo jih na zaprte in odprte</a:t>
            </a:r>
          </a:p>
          <a:p>
            <a:pPr>
              <a:lnSpc>
                <a:spcPct val="120000"/>
              </a:lnSpc>
            </a:pPr>
            <a:endParaRPr lang="sl-SI" noProof="0" dirty="0"/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4756A313-9779-A7C6-539F-1B9E2446C19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406107" y="1300163"/>
            <a:ext cx="3379786" cy="823912"/>
          </a:xfrm>
        </p:spPr>
        <p:txBody>
          <a:bodyPr/>
          <a:lstStyle/>
          <a:p>
            <a:r>
              <a:rPr lang="sl-SI" noProof="0" dirty="0"/>
              <a:t>Zvin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A04F3978-BD6C-A2F8-823A-4A4EFBE2B6E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406107" y="2088356"/>
            <a:ext cx="3379786" cy="267176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10000"/>
              </a:lnSpc>
            </a:pPr>
            <a:r>
              <a:rPr lang="sl-SI" sz="2000" noProof="0" dirty="0"/>
              <a:t>Sklepna vez se nategne ali raztrga</a:t>
            </a:r>
            <a:endParaRPr lang="sl-SI" sz="2000" noProof="0" dirty="0">
              <a:cs typeface="Arial"/>
            </a:endParaRPr>
          </a:p>
          <a:p>
            <a:pPr>
              <a:lnSpc>
                <a:spcPct val="110000"/>
              </a:lnSpc>
            </a:pPr>
            <a:r>
              <a:rPr lang="sl-SI" sz="2000" noProof="0" dirty="0"/>
              <a:t>Največkrat se srečamo z zvinom gležnja</a:t>
            </a:r>
          </a:p>
        </p:txBody>
      </p:sp>
      <p:sp>
        <p:nvSpPr>
          <p:cNvPr id="7" name="Označba mesta besedila 6">
            <a:extLst>
              <a:ext uri="{FF2B5EF4-FFF2-40B4-BE49-F238E27FC236}">
                <a16:creationId xmlns:a16="http://schemas.microsoft.com/office/drawing/2014/main" id="{B71C33F9-07EF-4390-DCCD-9EB18B995A76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7984331" y="1300163"/>
            <a:ext cx="3379786" cy="823912"/>
          </a:xfrm>
        </p:spPr>
        <p:txBody>
          <a:bodyPr/>
          <a:lstStyle/>
          <a:p>
            <a:r>
              <a:rPr lang="sl-SI" noProof="0" dirty="0"/>
              <a:t>Izpah</a:t>
            </a:r>
          </a:p>
        </p:txBody>
      </p:sp>
      <p:sp>
        <p:nvSpPr>
          <p:cNvPr id="8" name="Označba mesta vsebine 7">
            <a:extLst>
              <a:ext uri="{FF2B5EF4-FFF2-40B4-BE49-F238E27FC236}">
                <a16:creationId xmlns:a16="http://schemas.microsoft.com/office/drawing/2014/main" id="{C8F0F1CD-66C4-81A7-5122-3632BF2CF92F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7972425" y="2088356"/>
            <a:ext cx="3382964" cy="267176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sl-SI" sz="2000" noProof="0" dirty="0"/>
              <a:t>Kost izskoči iz sklepa</a:t>
            </a:r>
          </a:p>
          <a:p>
            <a:pPr>
              <a:lnSpc>
                <a:spcPct val="100000"/>
              </a:lnSpc>
            </a:pPr>
            <a:r>
              <a:rPr lang="sl-SI" sz="2000" noProof="0" dirty="0"/>
              <a:t>Sklep spremeni obliko, gibi niso izvedljivi</a:t>
            </a:r>
          </a:p>
          <a:p>
            <a:pPr>
              <a:lnSpc>
                <a:spcPct val="100000"/>
              </a:lnSpc>
            </a:pPr>
            <a:r>
              <a:rPr lang="sl-SI" sz="2000" noProof="0" dirty="0"/>
              <a:t>Poskus giba povzroča hudo bolečino</a:t>
            </a:r>
          </a:p>
        </p:txBody>
      </p:sp>
      <p:sp>
        <p:nvSpPr>
          <p:cNvPr id="9" name="Označba mesta vsebine 3">
            <a:extLst>
              <a:ext uri="{FF2B5EF4-FFF2-40B4-BE49-F238E27FC236}">
                <a16:creationId xmlns:a16="http://schemas.microsoft.com/office/drawing/2014/main" id="{5649D4E9-C6E5-F4EC-B44A-E89938EF6074}"/>
              </a:ext>
            </a:extLst>
          </p:cNvPr>
          <p:cNvSpPr txBox="1">
            <a:spLocks/>
          </p:cNvSpPr>
          <p:nvPr/>
        </p:nvSpPr>
        <p:spPr>
          <a:xfrm>
            <a:off x="839789" y="5736431"/>
            <a:ext cx="10512422" cy="98107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sl-SI" noProof="0" dirty="0"/>
              <a:t>Na terenu nikoli ne naravnavamo zlomov, zvinov in izpahov! </a:t>
            </a:r>
            <a:br>
              <a:rPr lang="sl-SI" noProof="0" dirty="0"/>
            </a:br>
            <a:r>
              <a:rPr lang="sl-SI" noProof="0" dirty="0"/>
              <a:t>Osnovni ukrep je </a:t>
            </a:r>
            <a:r>
              <a:rPr lang="sl-SI" b="1" noProof="0" dirty="0"/>
              <a:t>imobilizacija</a:t>
            </a:r>
            <a:r>
              <a:rPr lang="sl-SI" noProof="0" dirty="0"/>
              <a:t> (preprečitev premikanja)</a:t>
            </a:r>
          </a:p>
        </p:txBody>
      </p:sp>
      <p:pic>
        <p:nvPicPr>
          <p:cNvPr id="10" name="Slika 9" descr="Slika, ki vsebuje besede skica, sklep, meso, vena&#10;&#10;Vsebina, ustvarjena z UI, morda ni pravilna.">
            <a:extLst>
              <a:ext uri="{FF2B5EF4-FFF2-40B4-BE49-F238E27FC236}">
                <a16:creationId xmlns:a16="http://schemas.microsoft.com/office/drawing/2014/main" id="{1192844E-27BF-A3D1-8153-AFBDF42303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8219" y="4086225"/>
            <a:ext cx="2369344" cy="1590676"/>
          </a:xfrm>
          <a:prstGeom prst="rect">
            <a:avLst/>
          </a:prstGeom>
        </p:spPr>
      </p:pic>
      <p:pic>
        <p:nvPicPr>
          <p:cNvPr id="11" name="Slika 10" descr="Slika, ki vsebuje besede medicinsko slikanje, radiologija, sklep, medicinski&#10;&#10;Vsebina, ustvarjena z UI, morda ni pravilna.">
            <a:extLst>
              <a:ext uri="{FF2B5EF4-FFF2-40B4-BE49-F238E27FC236}">
                <a16:creationId xmlns:a16="http://schemas.microsoft.com/office/drawing/2014/main" id="{44213E34-9280-6EDE-B939-E72CD8854F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5337" y="3960019"/>
            <a:ext cx="2933701" cy="1866901"/>
          </a:xfrm>
          <a:prstGeom prst="rect">
            <a:avLst/>
          </a:prstGeom>
        </p:spPr>
      </p:pic>
      <p:pic>
        <p:nvPicPr>
          <p:cNvPr id="12" name="Slika 11" descr="Slika, ki vsebuje besede oseba, meso, poškodba, soba&#10;&#10;Vsebina, ustvarjena z UI, morda ni pravilna.">
            <a:extLst>
              <a:ext uri="{FF2B5EF4-FFF2-40B4-BE49-F238E27FC236}">
                <a16:creationId xmlns:a16="http://schemas.microsoft.com/office/drawing/2014/main" id="{8D2D54BD-B616-396B-ACD7-B720649AF3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5512" y="4138613"/>
            <a:ext cx="1978819" cy="1604962"/>
          </a:xfrm>
          <a:prstGeom prst="rect">
            <a:avLst/>
          </a:prstGeom>
        </p:spPr>
      </p:pic>
      <p:pic>
        <p:nvPicPr>
          <p:cNvPr id="13" name="Slika 12" descr="Slika, ki vsebuje besede sklep, vena, prst, oseba&#10;&#10;Vsebina, ustvarjena z UI, morda ni pravilna.">
            <a:extLst>
              <a:ext uri="{FF2B5EF4-FFF2-40B4-BE49-F238E27FC236}">
                <a16:creationId xmlns:a16="http://schemas.microsoft.com/office/drawing/2014/main" id="{C4191B50-A223-28E2-4D7B-8627AFC30B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3" y="4564856"/>
            <a:ext cx="1978819" cy="1157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0933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E8F6FF3-CE9B-B798-9E6C-81159AAD2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Imobilizacija okončin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45799CD3-9856-1885-D086-8DEBCA61AC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255" y="1766887"/>
            <a:ext cx="6634445" cy="391608"/>
          </a:xfrm>
        </p:spPr>
        <p:txBody>
          <a:bodyPr anchor="t">
            <a:normAutofit lnSpcReduction="10000"/>
          </a:bodyPr>
          <a:lstStyle/>
          <a:p>
            <a:pPr algn="ctr"/>
            <a:r>
              <a:rPr lang="sl-SI" noProof="0" dirty="0"/>
              <a:t>Podlaket / zapestje</a:t>
            </a:r>
          </a:p>
        </p:txBody>
      </p:sp>
      <p:pic>
        <p:nvPicPr>
          <p:cNvPr id="9" name="Označba mesta vsebine 8">
            <a:extLst>
              <a:ext uri="{FF2B5EF4-FFF2-40B4-BE49-F238E27FC236}">
                <a16:creationId xmlns:a16="http://schemas.microsoft.com/office/drawing/2014/main" id="{D4471081-BBA6-07D1-2998-3F5392ED8C3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9256" y="2125158"/>
            <a:ext cx="6812402" cy="2738103"/>
          </a:xfrm>
          <a:prstGeom prst="rect">
            <a:avLst/>
          </a:prstGeom>
        </p:spPr>
      </p:pic>
      <p:sp>
        <p:nvSpPr>
          <p:cNvPr id="6" name="Označba mesta besedila 5">
            <a:extLst>
              <a:ext uri="{FF2B5EF4-FFF2-40B4-BE49-F238E27FC236}">
                <a16:creationId xmlns:a16="http://schemas.microsoft.com/office/drawing/2014/main" id="{00C03D64-FB1F-7CC6-2149-BA88DBF97D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71280" y="1785938"/>
            <a:ext cx="5011463" cy="391607"/>
          </a:xfrm>
        </p:spPr>
        <p:txBody>
          <a:bodyPr anchor="t">
            <a:normAutofit lnSpcReduction="10000"/>
          </a:bodyPr>
          <a:lstStyle/>
          <a:p>
            <a:pPr algn="ctr"/>
            <a:r>
              <a:rPr lang="sl-SI" noProof="0" dirty="0"/>
              <a:t>Gleženj</a:t>
            </a:r>
          </a:p>
        </p:txBody>
      </p:sp>
      <p:pic>
        <p:nvPicPr>
          <p:cNvPr id="11" name="Označba mesta vsebine 10">
            <a:extLst>
              <a:ext uri="{FF2B5EF4-FFF2-40B4-BE49-F238E27FC236}">
                <a16:creationId xmlns:a16="http://schemas.microsoft.com/office/drawing/2014/main" id="{E8F43EC7-B707-9C5B-4710-7784A0CA68A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71281" y="2014539"/>
            <a:ext cx="5011463" cy="2824910"/>
          </a:xfrm>
          <a:prstGeom prst="rect">
            <a:avLst/>
          </a:prstGeom>
        </p:spPr>
      </p:pic>
      <p:sp>
        <p:nvSpPr>
          <p:cNvPr id="12" name="Označba mesta besedila 3">
            <a:extLst>
              <a:ext uri="{FF2B5EF4-FFF2-40B4-BE49-F238E27FC236}">
                <a16:creationId xmlns:a16="http://schemas.microsoft.com/office/drawing/2014/main" id="{FE9ECC5A-7FDB-B481-AAAC-7E5D5C279B41}"/>
              </a:ext>
            </a:extLst>
          </p:cNvPr>
          <p:cNvSpPr txBox="1">
            <a:spLocks/>
          </p:cNvSpPr>
          <p:nvPr/>
        </p:nvSpPr>
        <p:spPr>
          <a:xfrm>
            <a:off x="109255" y="5064368"/>
            <a:ext cx="6634445" cy="391608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l-SI" noProof="0" dirty="0"/>
              <a:t>Dlan</a:t>
            </a:r>
          </a:p>
        </p:txBody>
      </p:sp>
      <p:sp>
        <p:nvSpPr>
          <p:cNvPr id="13" name="Označba mesta besedila 5">
            <a:extLst>
              <a:ext uri="{FF2B5EF4-FFF2-40B4-BE49-F238E27FC236}">
                <a16:creationId xmlns:a16="http://schemas.microsoft.com/office/drawing/2014/main" id="{BD31FEAF-F5CB-99ED-F9CF-5E836D1B6541}"/>
              </a:ext>
            </a:extLst>
          </p:cNvPr>
          <p:cNvSpPr txBox="1">
            <a:spLocks/>
          </p:cNvSpPr>
          <p:nvPr/>
        </p:nvSpPr>
        <p:spPr>
          <a:xfrm>
            <a:off x="7071280" y="5083419"/>
            <a:ext cx="5011463" cy="391607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l-SI" noProof="0" dirty="0"/>
              <a:t>Prst</a:t>
            </a:r>
          </a:p>
        </p:txBody>
      </p:sp>
      <p:pic>
        <p:nvPicPr>
          <p:cNvPr id="15" name="Grafika 14">
            <a:extLst>
              <a:ext uri="{FF2B5EF4-FFF2-40B4-BE49-F238E27FC236}">
                <a16:creationId xmlns:a16="http://schemas.microsoft.com/office/drawing/2014/main" id="{96E01216-4BF7-EF01-E024-8E74B6C5937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256" y="5436926"/>
            <a:ext cx="6891620" cy="1766522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5CA405C2-A855-A3D7-6952-4B55EEF7322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48476" y="5494076"/>
            <a:ext cx="6172200" cy="1563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427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značba mesta vsebine 2">
            <a:extLst>
              <a:ext uri="{FF2B5EF4-FFF2-40B4-BE49-F238E27FC236}">
                <a16:creationId xmlns:a16="http://schemas.microsoft.com/office/drawing/2014/main" id="{C514733C-E643-FE23-3085-76AF3E869AE3}"/>
              </a:ext>
            </a:extLst>
          </p:cNvPr>
          <p:cNvSpPr txBox="1">
            <a:spLocks/>
          </p:cNvSpPr>
          <p:nvPr/>
        </p:nvSpPr>
        <p:spPr>
          <a:xfrm>
            <a:off x="842075" y="1461415"/>
            <a:ext cx="10515600" cy="3402066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noProof="0" dirty="0">
                <a:cs typeface="Arial"/>
              </a:rPr>
              <a:t>Vsak gasilec usposobljen vsaj na laični ravni</a:t>
            </a:r>
          </a:p>
          <a:p>
            <a:r>
              <a:rPr lang="sl-SI" noProof="0" dirty="0">
                <a:cs typeface="Arial"/>
              </a:rPr>
              <a:t>Največkrat pride na teren pred prihodom NMP</a:t>
            </a:r>
          </a:p>
          <a:p>
            <a:r>
              <a:rPr lang="sl-SI" noProof="0" dirty="0">
                <a:cs typeface="Arial"/>
              </a:rPr>
              <a:t>Gasilec bolničar usposobljen na visokem nivoju</a:t>
            </a:r>
          </a:p>
          <a:p>
            <a:r>
              <a:rPr lang="sl-SI" noProof="0" dirty="0">
                <a:cs typeface="Arial"/>
              </a:rPr>
              <a:t>V okviru GE dostikrat dostopajo do poškodovanega na kraju, kjer enota NMP ne more dostopati</a:t>
            </a:r>
          </a:p>
          <a:p>
            <a:r>
              <a:rPr lang="sl-SI" noProof="0" dirty="0">
                <a:cs typeface="Arial"/>
              </a:rPr>
              <a:t>Zadolžena za osnovno oskrbo </a:t>
            </a:r>
          </a:p>
          <a:p>
            <a:pPr marL="0" indent="0">
              <a:buNone/>
            </a:pPr>
            <a:r>
              <a:rPr lang="sl-SI" noProof="0" dirty="0">
                <a:cs typeface="Arial"/>
              </a:rPr>
              <a:t>  ponesrečenca in transport do NMP</a:t>
            </a:r>
          </a:p>
          <a:p>
            <a:endParaRPr lang="sl-SI" noProof="0" dirty="0">
              <a:cs typeface="Arial"/>
            </a:endParaRPr>
          </a:p>
        </p:txBody>
      </p:sp>
      <p:sp>
        <p:nvSpPr>
          <p:cNvPr id="12" name="Naslov 11">
            <a:extLst>
              <a:ext uri="{FF2B5EF4-FFF2-40B4-BE49-F238E27FC236}">
                <a16:creationId xmlns:a16="http://schemas.microsoft.com/office/drawing/2014/main" id="{E3EFC571-8411-CD49-342E-2B1C54131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Vloga gasilca</a:t>
            </a:r>
          </a:p>
        </p:txBody>
      </p:sp>
      <p:pic>
        <p:nvPicPr>
          <p:cNvPr id="15" name="Slika 14" descr="Država na pomoč pozvala prostovoljce bolničarje">
            <a:extLst>
              <a:ext uri="{FF2B5EF4-FFF2-40B4-BE49-F238E27FC236}">
                <a16:creationId xmlns:a16="http://schemas.microsoft.com/office/drawing/2014/main" id="{45FD3E4D-6747-DEB6-A36C-D45999EE75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4056" y="3425885"/>
            <a:ext cx="4676775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26108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8A1128D-3D08-25DD-0DD2-FE012BAFB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Poškodba hrbtenice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18C214BF-8FE2-595A-0C4D-5B46576CCD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312944" cy="4351338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sl-SI" b="1" noProof="0" dirty="0">
                <a:cs typeface="Arial"/>
              </a:rPr>
              <a:t>Kako vemo, da gre za poškodbo hrbtenice?</a:t>
            </a:r>
          </a:p>
          <a:p>
            <a:pPr lvl="1" indent="-514350">
              <a:buFont typeface="Courier New" panose="020B0604020202020204" pitchFamily="34" charset="0"/>
              <a:buChar char="o"/>
            </a:pPr>
            <a:r>
              <a:rPr lang="sl-SI" noProof="0" dirty="0">
                <a:cs typeface="Arial"/>
              </a:rPr>
              <a:t>Objektivni znaki – vidna deformacija, mravljinci v rokah/nogah, slaba ali popolna odsotnost občutljivosti in/ali motorike na okončinah...</a:t>
            </a:r>
          </a:p>
          <a:p>
            <a:pPr lvl="1" indent="-514350">
              <a:buFont typeface="Courier New" panose="020B0604020202020204" pitchFamily="34" charset="0"/>
              <a:buChar char="o"/>
            </a:pPr>
            <a:r>
              <a:rPr lang="sl-SI" noProof="0" dirty="0">
                <a:cs typeface="Arial"/>
              </a:rPr>
              <a:t>Subjektivni znaki – bolečina v vratu ali hrbtu, bolečina vratu ali hrbta pri premikanju ali že pri dotiku</a:t>
            </a:r>
          </a:p>
          <a:p>
            <a:r>
              <a:rPr lang="sl-SI" noProof="0" dirty="0">
                <a:cs typeface="Arial"/>
              </a:rPr>
              <a:t>Poškodovanca </a:t>
            </a:r>
            <a:r>
              <a:rPr lang="sl-SI" b="1" noProof="0" dirty="0">
                <a:cs typeface="Arial"/>
              </a:rPr>
              <a:t>NE premikamo</a:t>
            </a:r>
            <a:r>
              <a:rPr lang="sl-SI" noProof="0" dirty="0">
                <a:cs typeface="Arial"/>
              </a:rPr>
              <a:t> in pokličemo 112</a:t>
            </a:r>
          </a:p>
          <a:p>
            <a:pPr lvl="1" indent="-514350">
              <a:buFont typeface="Courier New" panose="020B0604020202020204" pitchFamily="34" charset="0"/>
              <a:buChar char="o"/>
            </a:pPr>
            <a:r>
              <a:rPr lang="sl-SI" noProof="0" dirty="0">
                <a:cs typeface="Arial"/>
              </a:rPr>
              <a:t>Pri nezavestnemu vedno delamo kot, da obstaja sum na poškodbo hrbtenice</a:t>
            </a:r>
            <a:endParaRPr lang="sl-SI" sz="2800" noProof="0" dirty="0">
              <a:cs typeface="Arial"/>
            </a:endParaRPr>
          </a:p>
          <a:p>
            <a:pPr lvl="1" indent="-514350">
              <a:buFont typeface="Courier New" panose="020B0604020202020204" pitchFamily="34" charset="0"/>
              <a:buChar char="o"/>
            </a:pPr>
            <a:r>
              <a:rPr lang="sl-SI" noProof="0" dirty="0">
                <a:cs typeface="Arial"/>
              </a:rPr>
              <a:t>Osebo premikamo samo, če je neposredno ogrožena</a:t>
            </a:r>
          </a:p>
          <a:p>
            <a:r>
              <a:rPr lang="sl-SI" b="1" noProof="0" dirty="0">
                <a:cs typeface="Arial"/>
              </a:rPr>
              <a:t>Odstranjevanje čelade s strani laikov</a:t>
            </a:r>
            <a:r>
              <a:rPr lang="sl-SI" noProof="0" dirty="0">
                <a:cs typeface="Arial"/>
              </a:rPr>
              <a:t> samo v primeru, da se oseba duši in potrebuje umetno dihanje </a:t>
            </a:r>
            <a:r>
              <a:rPr lang="sl-SI" sz="2600" noProof="0" dirty="0">
                <a:cs typeface="Arial"/>
              </a:rPr>
              <a:t>(drugače samo ostaneš ob poškodovancu in ne snemaš čelade in počakaj na NMP)</a:t>
            </a:r>
          </a:p>
        </p:txBody>
      </p:sp>
    </p:spTree>
    <p:extLst>
      <p:ext uri="{BB962C8B-B14F-4D97-AF65-F5344CB8AC3E}">
        <p14:creationId xmlns:p14="http://schemas.microsoft.com/office/powerpoint/2010/main" val="31335620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0DEA2F9-30E1-ABB6-ECF8-AB025B04B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Opekline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01854E0-3724-E54B-A846-3795A38D81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982" y="1432719"/>
            <a:ext cx="8631124" cy="5422610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sl-SI" noProof="0" dirty="0"/>
              <a:t>Poškodbe kože, ki nastanejo, ko se opečemo</a:t>
            </a:r>
            <a:endParaRPr lang="sl-SI" noProof="0" dirty="0">
              <a:cs typeface="Arial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sl-SI" noProof="0" dirty="0"/>
              <a:t>Poznamo:</a:t>
            </a:r>
            <a:endParaRPr lang="sl-SI" noProof="0" dirty="0">
              <a:cs typeface="Arial"/>
            </a:endParaRPr>
          </a:p>
          <a:p>
            <a:pPr>
              <a:lnSpc>
                <a:spcPct val="100000"/>
              </a:lnSpc>
            </a:pPr>
            <a:r>
              <a:rPr lang="sl-SI" b="1" noProof="0" dirty="0"/>
              <a:t>Toplotna opeklina</a:t>
            </a:r>
            <a:r>
              <a:rPr lang="sl-SI" noProof="0" dirty="0"/>
              <a:t> </a:t>
            </a:r>
            <a:r>
              <a:rPr lang="sl-SI" sz="2300" noProof="0" dirty="0">
                <a:latin typeface="Arial"/>
                <a:ea typeface="Calibri"/>
                <a:cs typeface="Arial"/>
              </a:rPr>
              <a:t>→ hladimo pod vodo, opeklinski obkladek</a:t>
            </a:r>
            <a:endParaRPr lang="sl-SI" sz="2300" noProof="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r>
              <a:rPr lang="sl-SI" b="1" noProof="0" dirty="0"/>
              <a:t>Sončna opeklina</a:t>
            </a:r>
            <a:r>
              <a:rPr lang="sl-SI" noProof="0" dirty="0"/>
              <a:t> </a:t>
            </a:r>
            <a:r>
              <a:rPr lang="sl-SI" noProof="0" dirty="0">
                <a:latin typeface="Arial"/>
                <a:ea typeface="Calibri"/>
                <a:cs typeface="Arial"/>
              </a:rPr>
              <a:t>(sevanje) </a:t>
            </a:r>
            <a:r>
              <a:rPr lang="sl-SI" sz="2300" noProof="0" dirty="0">
                <a:latin typeface="Arial"/>
                <a:ea typeface="Calibri"/>
                <a:cs typeface="Arial"/>
              </a:rPr>
              <a:t>→ preventivni, varnostni ukrepi (kožni rak)</a:t>
            </a:r>
          </a:p>
          <a:p>
            <a:pPr>
              <a:lnSpc>
                <a:spcPct val="100000"/>
              </a:lnSpc>
            </a:pPr>
            <a:r>
              <a:rPr lang="sl-SI" b="1" noProof="0" dirty="0"/>
              <a:t>Mehanska opeklina</a:t>
            </a:r>
            <a:r>
              <a:rPr lang="sl-SI" noProof="0" dirty="0"/>
              <a:t> (zaradi trenja)</a:t>
            </a:r>
            <a:endParaRPr lang="sl-SI" noProof="0" dirty="0">
              <a:cs typeface="Arial"/>
            </a:endParaRPr>
          </a:p>
          <a:p>
            <a:pPr>
              <a:lnSpc>
                <a:spcPct val="100000"/>
              </a:lnSpc>
            </a:pPr>
            <a:r>
              <a:rPr lang="sl-SI" b="1" noProof="0" dirty="0"/>
              <a:t>Električna opeklina</a:t>
            </a:r>
            <a:r>
              <a:rPr lang="sl-SI" noProof="0" dirty="0"/>
              <a:t> </a:t>
            </a:r>
            <a:r>
              <a:rPr lang="sl-SI" sz="2300" noProof="0" dirty="0">
                <a:latin typeface="Arial"/>
                <a:ea typeface="Calibri"/>
                <a:cs typeface="Arial"/>
              </a:rPr>
              <a:t>→ PREVIDNO! Ne hladimo z vodo (preskok elektrike), smiselna uporaba AED</a:t>
            </a:r>
          </a:p>
          <a:p>
            <a:pPr>
              <a:lnSpc>
                <a:spcPct val="100000"/>
              </a:lnSpc>
            </a:pPr>
            <a:r>
              <a:rPr lang="sl-SI" b="1" noProof="0" dirty="0"/>
              <a:t>Kemična opeklina</a:t>
            </a:r>
            <a:r>
              <a:rPr lang="sl-SI" noProof="0" dirty="0"/>
              <a:t> </a:t>
            </a:r>
            <a:r>
              <a:rPr lang="sl-SI" sz="2300" noProof="0" dirty="0">
                <a:latin typeface="Arial"/>
                <a:ea typeface="Calibri"/>
                <a:cs typeface="Arial"/>
              </a:rPr>
              <a:t>→ kemično snov najprej popivnamo, nato izpiramo z veliko količino vode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l-SI" sz="2600" noProof="0" dirty="0">
                <a:latin typeface="Arial"/>
                <a:ea typeface="Calibri"/>
                <a:cs typeface="Arial"/>
              </a:rPr>
              <a:t>OSNOVNA OSKRBA – varnost, evakuiramo če potrebno, TPO, opeklinski obkladek</a:t>
            </a:r>
          </a:p>
          <a:p>
            <a:pPr marL="0" indent="0">
              <a:lnSpc>
                <a:spcPct val="100000"/>
              </a:lnSpc>
              <a:buNone/>
            </a:pPr>
            <a:endParaRPr lang="sl-SI" sz="2600" noProof="0" dirty="0">
              <a:latin typeface="Arial"/>
              <a:ea typeface="Calibri"/>
              <a:cs typeface="Arial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sl-SI" sz="2600" b="1" noProof="0" dirty="0">
                <a:latin typeface="Arial"/>
                <a:ea typeface="Calibri"/>
                <a:cs typeface="Arial"/>
              </a:rPr>
              <a:t>Opekline dihalnih poti</a:t>
            </a:r>
          </a:p>
          <a:p>
            <a:pPr>
              <a:lnSpc>
                <a:spcPct val="100000"/>
              </a:lnSpc>
            </a:pPr>
            <a:r>
              <a:rPr lang="sl-SI" sz="2600" noProof="0" dirty="0">
                <a:latin typeface="Arial"/>
                <a:ea typeface="Calibri"/>
                <a:cs typeface="Arial"/>
              </a:rPr>
              <a:t>Črn jezik, hripav glas, osmojen okoli ust in nosu (možnost zastrupitve z CO, cianidi)</a:t>
            </a:r>
          </a:p>
          <a:p>
            <a:pPr>
              <a:lnSpc>
                <a:spcPct val="100000"/>
              </a:lnSpc>
            </a:pPr>
            <a:r>
              <a:rPr lang="sl-SI" sz="2600" noProof="0" dirty="0" err="1">
                <a:latin typeface="Arial"/>
                <a:ea typeface="Calibri"/>
                <a:cs typeface="Arial"/>
              </a:rPr>
              <a:t>Polsedeči</a:t>
            </a:r>
            <a:r>
              <a:rPr lang="sl-SI" sz="2600" noProof="0" dirty="0">
                <a:latin typeface="Arial"/>
                <a:ea typeface="Calibri"/>
                <a:cs typeface="Arial"/>
              </a:rPr>
              <a:t> položaj (če še diha), hladni obkladek na vrat in prsni koš</a:t>
            </a:r>
          </a:p>
        </p:txBody>
      </p:sp>
      <p:pic>
        <p:nvPicPr>
          <p:cNvPr id="2050" name="Picture 2">
            <a:hlinkClick r:id="rId2"/>
            <a:extLst>
              <a:ext uri="{FF2B5EF4-FFF2-40B4-BE49-F238E27FC236}">
                <a16:creationId xmlns:a16="http://schemas.microsoft.com/office/drawing/2014/main" id="{9039C29F-D850-C6CD-5ADD-5597D27F2E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2156" y="148116"/>
            <a:ext cx="2599876" cy="2166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Slika 3" descr="Slika, ki vsebuje besede meso, koža, oseba, čeljust&#10;&#10;Vsebina, ustvarjena z UI, morda ni pravilna.">
            <a:extLst>
              <a:ext uri="{FF2B5EF4-FFF2-40B4-BE49-F238E27FC236}">
                <a16:creationId xmlns:a16="http://schemas.microsoft.com/office/drawing/2014/main" id="{C82ABFEA-F259-86A4-048A-C05C1FE853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3923" y="4964905"/>
            <a:ext cx="3652839" cy="1893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5638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C8BE96B-4D09-9275-D695-12DA0E754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Pregrevanje telesa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9949E5C-32DA-B6E1-5921-67F5DCF932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1568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l-SI" noProof="0" dirty="0">
                <a:cs typeface="Arial"/>
              </a:rPr>
              <a:t>Oddajanje toplote je blokirano oz. pride do motenj</a:t>
            </a:r>
          </a:p>
          <a:p>
            <a:r>
              <a:rPr lang="sl-SI" noProof="0" dirty="0">
                <a:cs typeface="Arial"/>
              </a:rPr>
              <a:t>Najbolj resna posledica = </a:t>
            </a:r>
            <a:r>
              <a:rPr lang="sl-SI" b="1" noProof="0" dirty="0">
                <a:cs typeface="Arial"/>
              </a:rPr>
              <a:t>VROČINSKA KAP</a:t>
            </a:r>
          </a:p>
          <a:p>
            <a:pPr lvl="1" indent="-514350">
              <a:buFont typeface="Courier New" panose="020B0604020202020204" pitchFamily="34" charset="0"/>
              <a:buChar char="o"/>
            </a:pPr>
            <a:r>
              <a:rPr lang="sl-SI" noProof="0" dirty="0">
                <a:cs typeface="Arial"/>
              </a:rPr>
              <a:t>Delna ali popolna odpoved centra za </a:t>
            </a:r>
            <a:r>
              <a:rPr lang="sl-SI" noProof="0" dirty="0" err="1">
                <a:cs typeface="Arial"/>
              </a:rPr>
              <a:t>termoregulacijo</a:t>
            </a:r>
            <a:endParaRPr lang="sl-SI" noProof="0" dirty="0">
              <a:latin typeface="Arial"/>
              <a:ea typeface="Calibri"/>
              <a:cs typeface="Arial"/>
            </a:endParaRPr>
          </a:p>
          <a:p>
            <a:pPr lvl="2">
              <a:buFont typeface="Wingdings" panose="020B0604020202020204" pitchFamily="34" charset="0"/>
              <a:buChar char="§"/>
            </a:pPr>
            <a:r>
              <a:rPr lang="sl-SI" noProof="0" dirty="0">
                <a:cs typeface="Arial"/>
              </a:rPr>
              <a:t>Hiter utrip, hitro dihanje, motena zavest, T &gt; 40°C</a:t>
            </a:r>
          </a:p>
          <a:p>
            <a:pPr lvl="2">
              <a:buFont typeface="Wingdings" panose="020B0604020202020204" pitchFamily="34" charset="0"/>
              <a:buChar char="§"/>
            </a:pPr>
            <a:r>
              <a:rPr lang="sl-SI" noProof="0" dirty="0">
                <a:cs typeface="Arial"/>
              </a:rPr>
              <a:t>Evakuirati čimprej v hladnejši prostor ali vsaj senco, </a:t>
            </a:r>
            <a:r>
              <a:rPr lang="sl-SI" noProof="0" dirty="0" err="1">
                <a:cs typeface="Arial"/>
              </a:rPr>
              <a:t>slečiti</a:t>
            </a:r>
            <a:r>
              <a:rPr lang="sl-SI" noProof="0" dirty="0">
                <a:cs typeface="Arial"/>
              </a:rPr>
              <a:t>, hladiti (tuširati) po telesu in kliči 112</a:t>
            </a:r>
          </a:p>
          <a:p>
            <a:pPr lvl="2">
              <a:buFont typeface="Wingdings" panose="020B0604020202020204" pitchFamily="34" charset="0"/>
              <a:buChar char="§"/>
            </a:pPr>
            <a:r>
              <a:rPr lang="sl-SI" noProof="0" dirty="0">
                <a:cs typeface="Arial"/>
              </a:rPr>
              <a:t>Če pri zavesti </a:t>
            </a:r>
            <a:r>
              <a:rPr lang="sl-SI" noProof="0" dirty="0">
                <a:latin typeface="Arial"/>
                <a:ea typeface="Calibri"/>
                <a:cs typeface="Arial"/>
              </a:rPr>
              <a:t>→ piti hladne napitke</a:t>
            </a:r>
          </a:p>
          <a:p>
            <a:r>
              <a:rPr lang="sl-SI" b="1" noProof="0" dirty="0">
                <a:latin typeface="Arial"/>
                <a:ea typeface="Calibri"/>
                <a:cs typeface="Arial"/>
              </a:rPr>
              <a:t>Dehidracija </a:t>
            </a:r>
            <a:r>
              <a:rPr lang="sl-SI" noProof="0" dirty="0">
                <a:latin typeface="Arial"/>
                <a:ea typeface="Calibri"/>
                <a:cs typeface="Arial"/>
              </a:rPr>
              <a:t>je stanje izsušenosti organizma, ki nastane, ko telo izgubi več tekočine, kot jo vanjo vnese</a:t>
            </a:r>
          </a:p>
          <a:p>
            <a:pPr lvl="1" indent="-514350">
              <a:buFont typeface="Courier New" panose="020B0604020202020204" pitchFamily="34" charset="0"/>
              <a:buChar char="o"/>
            </a:pPr>
            <a:r>
              <a:rPr lang="sl-SI" noProof="0" dirty="0">
                <a:latin typeface="Arial"/>
                <a:ea typeface="Calibri"/>
                <a:cs typeface="Arial"/>
              </a:rPr>
              <a:t>VZROKI:</a:t>
            </a:r>
          </a:p>
          <a:p>
            <a:pPr lvl="2">
              <a:buFont typeface="Wingdings" panose="020B0604020202020204" pitchFamily="34" charset="0"/>
              <a:buChar char="§"/>
            </a:pPr>
            <a:r>
              <a:rPr lang="sl-SI" noProof="0" dirty="0">
                <a:latin typeface="Arial"/>
                <a:ea typeface="Calibri"/>
                <a:cs typeface="Arial"/>
              </a:rPr>
              <a:t>Tisti, ki so posledica premajhnega vnosa tekočine</a:t>
            </a:r>
          </a:p>
          <a:p>
            <a:pPr lvl="2">
              <a:buFont typeface="Wingdings" panose="020B0604020202020204" pitchFamily="34" charset="0"/>
              <a:buChar char="§"/>
            </a:pPr>
            <a:r>
              <a:rPr lang="sl-SI" noProof="0" dirty="0">
                <a:latin typeface="Arial"/>
                <a:ea typeface="Calibri"/>
                <a:cs typeface="Arial"/>
              </a:rPr>
              <a:t>Tisti, ki so posledica prevelike izgube tekočine iz telesa</a:t>
            </a:r>
          </a:p>
        </p:txBody>
      </p:sp>
      <p:pic>
        <p:nvPicPr>
          <p:cNvPr id="5" name="Slika 4" descr="Slika, ki vsebuje besede igrača&#10;&#10;Vsebina, ustvarjena z UI, morda ni pravilna.">
            <a:extLst>
              <a:ext uri="{FF2B5EF4-FFF2-40B4-BE49-F238E27FC236}">
                <a16:creationId xmlns:a16="http://schemas.microsoft.com/office/drawing/2014/main" id="{4879FE5E-53B1-BE41-E059-D39B32E876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0881" y="1"/>
            <a:ext cx="2138362" cy="1690687"/>
          </a:xfrm>
          <a:prstGeom prst="rect">
            <a:avLst/>
          </a:prstGeom>
        </p:spPr>
      </p:pic>
      <p:pic>
        <p:nvPicPr>
          <p:cNvPr id="6" name="Slika 5" descr="Dehidracija – uzroci, simptomi, liječenje | Kreni zdravo!">
            <a:extLst>
              <a:ext uri="{FF2B5EF4-FFF2-40B4-BE49-F238E27FC236}">
                <a16:creationId xmlns:a16="http://schemas.microsoft.com/office/drawing/2014/main" id="{23364858-4FED-DF55-474E-DDDF58243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3969" y="4963020"/>
            <a:ext cx="3370412" cy="189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06049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6DBE857-589A-64BE-DAA0-AE5DC1651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887" y="-112547"/>
            <a:ext cx="8761675" cy="1325563"/>
          </a:xfrm>
        </p:spPr>
        <p:txBody>
          <a:bodyPr/>
          <a:lstStyle/>
          <a:p>
            <a:r>
              <a:rPr lang="sl-SI" noProof="0" dirty="0"/>
              <a:t>Podhladitev telesa</a:t>
            </a:r>
          </a:p>
        </p:txBody>
      </p:sp>
      <p:graphicFrame>
        <p:nvGraphicFramePr>
          <p:cNvPr id="4" name="Označba mesta vsebine 3">
            <a:extLst>
              <a:ext uri="{FF2B5EF4-FFF2-40B4-BE49-F238E27FC236}">
                <a16:creationId xmlns:a16="http://schemas.microsoft.com/office/drawing/2014/main" id="{E0B91C3E-C347-AFDF-6BBB-46320CB275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196729"/>
              </p:ext>
            </p:extLst>
          </p:nvPr>
        </p:nvGraphicFramePr>
        <p:xfrm>
          <a:off x="95250" y="2024063"/>
          <a:ext cx="7703337" cy="46887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4500">
                  <a:extLst>
                    <a:ext uri="{9D8B030D-6E8A-4147-A177-3AD203B41FA5}">
                      <a16:colId xmlns:a16="http://schemas.microsoft.com/office/drawing/2014/main" val="1801064037"/>
                    </a:ext>
                  </a:extLst>
                </a:gridCol>
                <a:gridCol w="1797843">
                  <a:extLst>
                    <a:ext uri="{9D8B030D-6E8A-4147-A177-3AD203B41FA5}">
                      <a16:colId xmlns:a16="http://schemas.microsoft.com/office/drawing/2014/main" val="3945032719"/>
                    </a:ext>
                  </a:extLst>
                </a:gridCol>
                <a:gridCol w="1916901">
                  <a:extLst>
                    <a:ext uri="{9D8B030D-6E8A-4147-A177-3AD203B41FA5}">
                      <a16:colId xmlns:a16="http://schemas.microsoft.com/office/drawing/2014/main" val="3431475126"/>
                    </a:ext>
                  </a:extLst>
                </a:gridCol>
                <a:gridCol w="2274093">
                  <a:extLst>
                    <a:ext uri="{9D8B030D-6E8A-4147-A177-3AD203B41FA5}">
                      <a16:colId xmlns:a16="http://schemas.microsoft.com/office/drawing/2014/main" val="1816317432"/>
                    </a:ext>
                  </a:extLst>
                </a:gridCol>
              </a:tblGrid>
              <a:tr h="952500">
                <a:tc>
                  <a:txBody>
                    <a:bodyPr/>
                    <a:lstStyle/>
                    <a:p>
                      <a:pPr algn="ctr"/>
                      <a:r>
                        <a:rPr lang="sl-SI" sz="1600" noProof="0" dirty="0"/>
                        <a:t>VRSTA PODHLADITVE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600" noProof="0" dirty="0"/>
                        <a:t>TEMPERATURA JEDRA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600" noProof="0" dirty="0"/>
                        <a:t>ZNAKI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600" noProof="0" dirty="0"/>
                        <a:t>OSKRBA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04663100"/>
                  </a:ext>
                </a:extLst>
              </a:tr>
              <a:tr h="1212782">
                <a:tc>
                  <a:txBody>
                    <a:bodyPr/>
                    <a:lstStyle/>
                    <a:p>
                      <a:pPr algn="ctr"/>
                      <a:r>
                        <a:rPr lang="sl-SI" sz="1600" noProof="0" dirty="0"/>
                        <a:t>BLAGA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600" noProof="0" dirty="0"/>
                        <a:t>35 – 32 °C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600" noProof="0" dirty="0"/>
                        <a:t>Drget, povišan utrip in dihanje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600" noProof="0" dirty="0"/>
                        <a:t>Zaščita pred mrazom, spodbujamo gibanje, kratki požirki toplega sladkanega čaja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2889380"/>
                  </a:ext>
                </a:extLst>
              </a:tr>
              <a:tr h="1212782">
                <a:tc>
                  <a:txBody>
                    <a:bodyPr/>
                    <a:lstStyle/>
                    <a:p>
                      <a:pPr algn="ctr"/>
                      <a:r>
                        <a:rPr lang="sl-SI" sz="1600" noProof="0" dirty="0"/>
                        <a:t>ZMERNA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600" noProof="0" dirty="0"/>
                        <a:t>32 – 28 °C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600" noProof="0" dirty="0"/>
                        <a:t>Zaspan, otopel, drgetanje preneha, nižji utrip in dihanje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600" noProof="0" dirty="0"/>
                        <a:t>Zaščita pred mrazom, premikanje le če je nujno, nadzor in ukrepanje v primeru nezavesti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07600633"/>
                  </a:ext>
                </a:extLst>
              </a:tr>
              <a:tr h="1212782">
                <a:tc>
                  <a:txBody>
                    <a:bodyPr/>
                    <a:lstStyle/>
                    <a:p>
                      <a:pPr algn="ctr"/>
                      <a:r>
                        <a:rPr lang="sl-SI" sz="1600" noProof="0" dirty="0"/>
                        <a:t>HUDA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600" noProof="0" dirty="0"/>
                        <a:t>&lt; 28 °C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600" noProof="0" dirty="0"/>
                        <a:t>Nezavesten, utrip in dihanje komaj zaznavna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600" noProof="0" dirty="0"/>
                        <a:t>Stabilni bočni položaj, zaščita pred mrazom, nadzor življenjskih funkcij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2388935"/>
                  </a:ext>
                </a:extLst>
              </a:tr>
            </a:tbl>
          </a:graphicData>
        </a:graphic>
      </p:graphicFrame>
      <p:sp>
        <p:nvSpPr>
          <p:cNvPr id="5" name="PoljeZBesedilom 4">
            <a:extLst>
              <a:ext uri="{FF2B5EF4-FFF2-40B4-BE49-F238E27FC236}">
                <a16:creationId xmlns:a16="http://schemas.microsoft.com/office/drawing/2014/main" id="{0AF992E4-063E-8BF1-8C98-F7561C72B079}"/>
              </a:ext>
            </a:extLst>
          </p:cNvPr>
          <p:cNvSpPr txBox="1"/>
          <p:nvPr/>
        </p:nvSpPr>
        <p:spPr>
          <a:xfrm>
            <a:off x="404812" y="760933"/>
            <a:ext cx="9310687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sl-SI" sz="2400" noProof="0" dirty="0">
                <a:cs typeface="Arial"/>
              </a:rPr>
              <a:t>Oseba izpostavljena mrazu in ohlajevanju brez ustrezne zaščite</a:t>
            </a:r>
          </a:p>
          <a:p>
            <a:pPr marL="742950" lvl="1" indent="-285750">
              <a:buFont typeface="Courier New"/>
              <a:buChar char="o"/>
            </a:pPr>
            <a:r>
              <a:rPr lang="sl-SI" sz="2000" noProof="0" dirty="0">
                <a:cs typeface="Arial"/>
              </a:rPr>
              <a:t>Zaščita pred mrazom = slečemo mokro obleko in zavijemo v odejo (</a:t>
            </a:r>
            <a:r>
              <a:rPr lang="sl-SI" sz="2000" noProof="0" dirty="0" err="1">
                <a:cs typeface="Arial"/>
              </a:rPr>
              <a:t>Hiblerjev</a:t>
            </a:r>
            <a:r>
              <a:rPr lang="sl-SI" sz="2000" noProof="0" dirty="0">
                <a:cs typeface="Arial"/>
              </a:rPr>
              <a:t> toplotni ovoj), evakuacija v ogrevano okolje</a:t>
            </a:r>
          </a:p>
        </p:txBody>
      </p:sp>
      <p:pic>
        <p:nvPicPr>
          <p:cNvPr id="10" name="Slika 9" descr="Slika, ki vsebuje besede besedilo, oblačila, posnetek zaslona, oseba&#10;&#10;Vsebina, ustvarjena z UI, morda ni pravilna.">
            <a:extLst>
              <a:ext uri="{FF2B5EF4-FFF2-40B4-BE49-F238E27FC236}">
                <a16:creationId xmlns:a16="http://schemas.microsoft.com/office/drawing/2014/main" id="{0909E72A-B41F-87AF-F3B6-411EDE2737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9563" y="2024062"/>
            <a:ext cx="4257495" cy="434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6791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045143B-8E1E-3F9E-9E98-5DBF53BE5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Oprema za nudenje prve pomoči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156F28AA-23C9-F756-907C-D615254701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noProof="0" dirty="0"/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233845380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80F2C93-0480-7EFC-1123-B958ACEAD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4000" noProof="0" dirty="0"/>
              <a:t>Oprema za prvo pomoč v PGD</a:t>
            </a:r>
          </a:p>
        </p:txBody>
      </p:sp>
      <p:pic>
        <p:nvPicPr>
          <p:cNvPr id="4" name="Označba mesta vsebine 3">
            <a:extLst>
              <a:ext uri="{FF2B5EF4-FFF2-40B4-BE49-F238E27FC236}">
                <a16:creationId xmlns:a16="http://schemas.microsoft.com/office/drawing/2014/main" id="{CFE0D5F4-27FA-A1B2-015F-AE6129E8C9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9439" y="1690688"/>
            <a:ext cx="6400068" cy="480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38129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0E6A376-8E18-AB4E-D3BF-CEB215082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Priporočena oprema za prvo pomoč v gasilski enoti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4773A96-CE63-0EE0-804C-88243660A3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sl-SI" noProof="0" dirty="0">
                <a:cs typeface="Arial"/>
              </a:rPr>
              <a:t>Reševalni nahrbtnik/torba</a:t>
            </a:r>
          </a:p>
          <a:p>
            <a:r>
              <a:rPr lang="sl-SI" noProof="0" dirty="0">
                <a:cs typeface="Arial"/>
              </a:rPr>
              <a:t>Tlačna posoda s kisikom</a:t>
            </a:r>
          </a:p>
          <a:p>
            <a:r>
              <a:rPr lang="sl-SI" noProof="0" dirty="0">
                <a:cs typeface="Arial"/>
              </a:rPr>
              <a:t>Dihalni balon s </a:t>
            </a:r>
            <a:r>
              <a:rPr lang="sl-SI" noProof="0" dirty="0" err="1">
                <a:cs typeface="Arial"/>
              </a:rPr>
              <a:t>prirpadajočimi</a:t>
            </a:r>
            <a:r>
              <a:rPr lang="sl-SI" noProof="0" dirty="0">
                <a:cs typeface="Arial"/>
              </a:rPr>
              <a:t> maskami</a:t>
            </a:r>
          </a:p>
          <a:p>
            <a:r>
              <a:rPr lang="sl-SI" noProof="0" dirty="0">
                <a:cs typeface="Arial"/>
              </a:rPr>
              <a:t>Obvezilni material (gaze, povoji, trikotne rute...)</a:t>
            </a:r>
          </a:p>
          <a:p>
            <a:r>
              <a:rPr lang="sl-SI" noProof="0" dirty="0">
                <a:cs typeface="Arial"/>
              </a:rPr>
              <a:t>Opeklinski obkladki in odeja</a:t>
            </a:r>
          </a:p>
          <a:p>
            <a:r>
              <a:rPr lang="sl-SI" noProof="0" dirty="0">
                <a:cs typeface="Arial"/>
              </a:rPr>
              <a:t>Zaščitna folija</a:t>
            </a:r>
          </a:p>
          <a:p>
            <a:r>
              <a:rPr lang="sl-SI" noProof="0" dirty="0">
                <a:cs typeface="Arial"/>
              </a:rPr>
              <a:t>Oprema za imobilizacijo in prenos poškodovanca</a:t>
            </a:r>
          </a:p>
          <a:p>
            <a:r>
              <a:rPr lang="sl-SI" noProof="0" dirty="0">
                <a:cs typeface="Arial"/>
              </a:rPr>
              <a:t>Fiziološka raztopina za izpiranje</a:t>
            </a:r>
          </a:p>
          <a:p>
            <a:r>
              <a:rPr lang="sl-SI" noProof="0" dirty="0">
                <a:cs typeface="Arial"/>
              </a:rPr>
              <a:t>Škarje</a:t>
            </a:r>
          </a:p>
          <a:p>
            <a:r>
              <a:rPr lang="sl-SI" noProof="0" dirty="0">
                <a:cs typeface="Arial"/>
              </a:rPr>
              <a:t>Zaščitne rokavice in obrazne maske</a:t>
            </a:r>
          </a:p>
        </p:txBody>
      </p:sp>
    </p:spTree>
    <p:extLst>
      <p:ext uri="{BB962C8B-B14F-4D97-AF65-F5344CB8AC3E}">
        <p14:creationId xmlns:p14="http://schemas.microsoft.com/office/powerpoint/2010/main" val="76979332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54DBEB75-11F6-5D0A-54E1-2E4A4A46D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noProof="0" dirty="0"/>
              <a:t>Položaji poškodovancev in naglo obolelih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5CC8E29A-937D-78D4-1B73-17CE50DE1F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noProof="0" dirty="0"/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6932787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81CA85E-C573-D5DF-71AB-AEC77B90B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Stabilni bočni položaj </a:t>
            </a:r>
          </a:p>
        </p:txBody>
      </p:sp>
      <p:pic>
        <p:nvPicPr>
          <p:cNvPr id="13" name="Označba mesta vsebine 8">
            <a:extLst>
              <a:ext uri="{FF2B5EF4-FFF2-40B4-BE49-F238E27FC236}">
                <a16:creationId xmlns:a16="http://schemas.microsoft.com/office/drawing/2014/main" id="{A06F1A70-8B17-7932-141B-65FD0F113F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17" b="12485"/>
          <a:stretch>
            <a:fillRect/>
          </a:stretch>
        </p:blipFill>
        <p:spPr>
          <a:xfrm>
            <a:off x="2243855" y="2090258"/>
            <a:ext cx="7704289" cy="4066897"/>
          </a:xfrm>
          <a:prstGeom prst="rect">
            <a:avLst/>
          </a:prstGeom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8E0A5C6A-6A29-FF3E-9B6E-F0945BC76780}"/>
              </a:ext>
            </a:extLst>
          </p:cNvPr>
          <p:cNvSpPr txBox="1"/>
          <p:nvPr/>
        </p:nvSpPr>
        <p:spPr>
          <a:xfrm>
            <a:off x="973667" y="1467555"/>
            <a:ext cx="798688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l-SI" sz="2400" noProof="0" dirty="0">
                <a:cs typeface="Arial"/>
              </a:rPr>
              <a:t>Položaj za nezavestnega</a:t>
            </a:r>
            <a:endParaRPr lang="sl-SI" sz="2400" noProof="0" dirty="0"/>
          </a:p>
        </p:txBody>
      </p:sp>
    </p:spTree>
    <p:extLst>
      <p:ext uri="{BB962C8B-B14F-4D97-AF65-F5344CB8AC3E}">
        <p14:creationId xmlns:p14="http://schemas.microsoft.com/office/powerpoint/2010/main" val="158021923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244DC3D-BA8A-BE2E-7F1D-C2B150CBC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Položaj pri šoku</a:t>
            </a:r>
          </a:p>
        </p:txBody>
      </p:sp>
      <p:sp>
        <p:nvSpPr>
          <p:cNvPr id="7" name="Označba mesta vsebine 6">
            <a:extLst>
              <a:ext uri="{FF2B5EF4-FFF2-40B4-BE49-F238E27FC236}">
                <a16:creationId xmlns:a16="http://schemas.microsoft.com/office/drawing/2014/main" id="{E2828125-6DE1-5AA5-0D6F-7A4D167ED4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1626"/>
            <a:ext cx="10515600" cy="460533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sl-SI" noProof="0" dirty="0"/>
              <a:t>Položaj pri </a:t>
            </a:r>
            <a:r>
              <a:rPr lang="sl-SI" noProof="0" dirty="0" err="1"/>
              <a:t>hipovolemičnem</a:t>
            </a:r>
            <a:r>
              <a:rPr lang="sl-SI" noProof="0" dirty="0"/>
              <a:t> in distribucijskem šoku (krvavitve, opekline, alergične reakcije)</a:t>
            </a:r>
          </a:p>
        </p:txBody>
      </p:sp>
      <p:pic>
        <p:nvPicPr>
          <p:cNvPr id="8" name="Označba mesta vsebine 4">
            <a:extLst>
              <a:ext uri="{FF2B5EF4-FFF2-40B4-BE49-F238E27FC236}">
                <a16:creationId xmlns:a16="http://schemas.microsoft.com/office/drawing/2014/main" id="{4ABB9612-F70A-8F21-722B-1791C5F904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9" t="10733" r="1310" b="12081"/>
          <a:stretch>
            <a:fillRect/>
          </a:stretch>
        </p:blipFill>
        <p:spPr>
          <a:xfrm>
            <a:off x="2197240" y="2424636"/>
            <a:ext cx="7797520" cy="406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882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CEB3644-1BC0-6D00-7ACE-BD3760A0E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Temeljni postopki oživljanja (TPO)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4E3B5850-DFE7-5E47-00D0-1D022EE55F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noProof="0" dirty="0"/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347596685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4B194F9-26CD-3EEE-4F94-641329795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 err="1"/>
              <a:t>Polsedeč</a:t>
            </a:r>
            <a:r>
              <a:rPr lang="sl-SI" noProof="0" dirty="0"/>
              <a:t> položaj</a:t>
            </a:r>
          </a:p>
        </p:txBody>
      </p:sp>
      <p:sp>
        <p:nvSpPr>
          <p:cNvPr id="7" name="Označba mesta vsebine 6">
            <a:extLst>
              <a:ext uri="{FF2B5EF4-FFF2-40B4-BE49-F238E27FC236}">
                <a16:creationId xmlns:a16="http://schemas.microsoft.com/office/drawing/2014/main" id="{5D1E914C-0160-8E8C-7497-EECA45DAB0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sz="2400" noProof="0" dirty="0"/>
              <a:t>Položaj pri </a:t>
            </a:r>
            <a:r>
              <a:rPr lang="sl-SI" sz="2400" noProof="0" dirty="0" err="1"/>
              <a:t>kardiogenem</a:t>
            </a:r>
            <a:r>
              <a:rPr lang="sl-SI" sz="2400" noProof="0" dirty="0"/>
              <a:t> in obstruktivnem šoku. </a:t>
            </a:r>
            <a:br>
              <a:rPr lang="sl-SI" sz="2400" noProof="0" dirty="0"/>
            </a:br>
            <a:r>
              <a:rPr lang="sl-SI" sz="2400" noProof="0" dirty="0"/>
              <a:t>Primeren tudi ob težavah z dihanjem ali bolečino v prsih</a:t>
            </a:r>
          </a:p>
        </p:txBody>
      </p:sp>
      <p:pic>
        <p:nvPicPr>
          <p:cNvPr id="8" name="Označba mesta vsebine 4">
            <a:extLst>
              <a:ext uri="{FF2B5EF4-FFF2-40B4-BE49-F238E27FC236}">
                <a16:creationId xmlns:a16="http://schemas.microsoft.com/office/drawing/2014/main" id="{EEF48B79-74CD-5592-1A0C-C966672D96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683" y="2668607"/>
            <a:ext cx="6106151" cy="4071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3067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E6C2DE9-8000-1FAD-907C-E31AF4F58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Položaj pri bolečinah v trebuhu</a:t>
            </a:r>
          </a:p>
        </p:txBody>
      </p:sp>
      <p:pic>
        <p:nvPicPr>
          <p:cNvPr id="5" name="Označba mesta vsebine 4">
            <a:extLst>
              <a:ext uri="{FF2B5EF4-FFF2-40B4-BE49-F238E27FC236}">
                <a16:creationId xmlns:a16="http://schemas.microsoft.com/office/drawing/2014/main" id="{5D35BA7E-574C-82DE-DF1A-69050F55AE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9" t="11260" r="80" b="14381"/>
          <a:stretch>
            <a:fillRect/>
          </a:stretch>
        </p:blipFill>
        <p:spPr>
          <a:xfrm>
            <a:off x="1721588" y="2360362"/>
            <a:ext cx="8761675" cy="4351338"/>
          </a:xfrm>
          <a:prstGeom prst="rect">
            <a:avLst/>
          </a:prstGeom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DB909106-1C6D-4B94-356E-FA09AC028C28}"/>
              </a:ext>
            </a:extLst>
          </p:cNvPr>
          <p:cNvSpPr txBox="1"/>
          <p:nvPr/>
        </p:nvSpPr>
        <p:spPr>
          <a:xfrm>
            <a:off x="1031595" y="1690362"/>
            <a:ext cx="8904111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l-SI" sz="2400" noProof="0" dirty="0">
                <a:cs typeface="Arial"/>
              </a:rPr>
              <a:t>Položaj zarodka</a:t>
            </a:r>
            <a:endParaRPr lang="sl-SI" sz="2400" noProof="0" dirty="0"/>
          </a:p>
        </p:txBody>
      </p:sp>
    </p:spTree>
    <p:extLst>
      <p:ext uri="{BB962C8B-B14F-4D97-AF65-F5344CB8AC3E}">
        <p14:creationId xmlns:p14="http://schemas.microsoft.com/office/powerpoint/2010/main" val="142060724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A13CD97-ADC3-253C-3110-BFE2254FE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Položaj pri sumu na poškodbo hrbtenice</a:t>
            </a:r>
          </a:p>
        </p:txBody>
      </p:sp>
      <p:pic>
        <p:nvPicPr>
          <p:cNvPr id="5" name="Označba mesta vsebine 4">
            <a:extLst>
              <a:ext uri="{FF2B5EF4-FFF2-40B4-BE49-F238E27FC236}">
                <a16:creationId xmlns:a16="http://schemas.microsoft.com/office/drawing/2014/main" id="{BFDAB922-C570-6320-B330-C454DF7298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191" y="3077727"/>
            <a:ext cx="10202437" cy="2944166"/>
          </a:xfrm>
          <a:prstGeom prst="rect">
            <a:avLst/>
          </a:prstGeom>
        </p:spPr>
      </p:pic>
      <p:sp>
        <p:nvSpPr>
          <p:cNvPr id="3" name="Označba mesta vsebine 6">
            <a:extLst>
              <a:ext uri="{FF2B5EF4-FFF2-40B4-BE49-F238E27FC236}">
                <a16:creationId xmlns:a16="http://schemas.microsoft.com/office/drawing/2014/main" id="{BD995E31-2378-B3CD-EF47-3CC9072BB919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l-SI" sz="2400" noProof="0" dirty="0"/>
              <a:t>Poškodovanca pustimo pri miru, ostanemo ob njem ter </a:t>
            </a:r>
            <a:br>
              <a:rPr lang="sl-SI" sz="2400" noProof="0" dirty="0"/>
            </a:br>
            <a:r>
              <a:rPr lang="sl-SI" sz="2400" noProof="0" dirty="0"/>
              <a:t>ga zavarujemo do prihoda NMP</a:t>
            </a:r>
          </a:p>
        </p:txBody>
      </p:sp>
    </p:spTree>
    <p:extLst>
      <p:ext uri="{BB962C8B-B14F-4D97-AF65-F5344CB8AC3E}">
        <p14:creationId xmlns:p14="http://schemas.microsoft.com/office/powerpoint/2010/main" val="174620150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3D3E5F44-472F-4B36-BEF6-B660A57FA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Pravilen prenos naglo obolelih / poškodovanih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8D162E73-EBAC-F776-F128-5926E5B843B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noProof="0" dirty="0"/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41458150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EA6D886-CB8E-E363-0B01-9F2E9CAC7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Prenos poškodovanca</a:t>
            </a:r>
          </a:p>
        </p:txBody>
      </p:sp>
      <p:sp>
        <p:nvSpPr>
          <p:cNvPr id="8" name="Označba mesta vsebine 7">
            <a:extLst>
              <a:ext uri="{FF2B5EF4-FFF2-40B4-BE49-F238E27FC236}">
                <a16:creationId xmlns:a16="http://schemas.microsoft.com/office/drawing/2014/main" id="{FA044424-4F9B-A2B5-2EB2-6CA16493C9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>
                <a:cs typeface="Arial"/>
              </a:rPr>
              <a:t>Osebo premikamo le v primeru, da je ogroženo njeno življenje!</a:t>
            </a:r>
          </a:p>
          <a:p>
            <a:r>
              <a:rPr lang="sl-SI" dirty="0">
                <a:cs typeface="Arial"/>
              </a:rPr>
              <a:t>Če oseba lahko hodi, naj se nasloni na nas in jo pospremimo na varno​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54394591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F9E1DA2-0300-BFC5-95AF-2FF6D5407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Transport pri sumu na poškodbo hrbtenice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B5477AD6-2AFB-6B94-73D0-0D3D488DA4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439377" cy="435133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sl-SI" noProof="0" dirty="0">
                <a:cs typeface="Arial"/>
              </a:rPr>
              <a:t>6 reševalcev</a:t>
            </a:r>
          </a:p>
          <a:p>
            <a:r>
              <a:rPr lang="sl-SI" noProof="0" dirty="0">
                <a:cs typeface="Arial"/>
              </a:rPr>
              <a:t>Tisti pri glavi ukazuje, saj ima najboljši pregled nad situacijo</a:t>
            </a:r>
          </a:p>
          <a:p>
            <a:r>
              <a:rPr lang="sl-SI" noProof="0" dirty="0">
                <a:cs typeface="Arial"/>
              </a:rPr>
              <a:t>Pri nogah najmanj izkušen</a:t>
            </a:r>
          </a:p>
          <a:p>
            <a:r>
              <a:rPr lang="sl-SI" noProof="0" dirty="0">
                <a:cs typeface="Arial"/>
              </a:rPr>
              <a:t>Na vsaki strani 2 reševalca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sl-SI" noProof="0" dirty="0">
                <a:cs typeface="Arial"/>
              </a:rPr>
              <a:t>Zgornja – z eno roko pod pleča, z drugo v predel ledvene krivine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sl-SI" noProof="0" dirty="0">
                <a:cs typeface="Arial"/>
              </a:rPr>
              <a:t>Spodnja – z zgornjo roko pod zadnjo plat, s spodnjo pod stegno noge</a:t>
            </a:r>
          </a:p>
          <a:p>
            <a:r>
              <a:rPr lang="sl-SI" noProof="0" dirty="0">
                <a:cs typeface="Arial"/>
              </a:rPr>
              <a:t>Nositi kot "desko"</a:t>
            </a:r>
          </a:p>
          <a:p>
            <a:r>
              <a:rPr lang="sl-SI" noProof="0" dirty="0">
                <a:cs typeface="Arial"/>
              </a:rPr>
              <a:t>Če si sam → </a:t>
            </a:r>
            <a:r>
              <a:rPr lang="sl-SI" noProof="0" dirty="0" err="1">
                <a:cs typeface="Arial"/>
              </a:rPr>
              <a:t>Rautkov</a:t>
            </a:r>
            <a:r>
              <a:rPr lang="sl-SI" noProof="0" dirty="0">
                <a:cs typeface="Arial"/>
              </a:rPr>
              <a:t> prijem</a:t>
            </a:r>
          </a:p>
        </p:txBody>
      </p:sp>
      <p:pic>
        <p:nvPicPr>
          <p:cNvPr id="5" name="Označba mesta vsebine 4">
            <a:extLst>
              <a:ext uri="{FF2B5EF4-FFF2-40B4-BE49-F238E27FC236}">
                <a16:creationId xmlns:a16="http://schemas.microsoft.com/office/drawing/2014/main" id="{F5173310-790E-8ED8-942F-7470B89EF6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447" y="1825625"/>
            <a:ext cx="3720304" cy="4944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72877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7C74700-A076-C7C5-8B6C-3F777ACD9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Urgentni iznos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38D1F1E-BE53-3385-F826-F4D4720DC4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noProof="0" dirty="0" err="1"/>
              <a:t>Rautkov</a:t>
            </a:r>
            <a:r>
              <a:rPr lang="sl-SI" noProof="0" dirty="0"/>
              <a:t> prijem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5BE72264-066E-2414-A2CC-8463487089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2874" y="1690688"/>
            <a:ext cx="7600951" cy="5045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01043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D38DA10-73E1-8F21-B877-CB78F3AD8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Hitri iznos</a:t>
            </a:r>
          </a:p>
        </p:txBody>
      </p:sp>
      <p:pic>
        <p:nvPicPr>
          <p:cNvPr id="4" name="Predstavnost v spletu 3" title="Reševanje in izvlek ponesrečenca iz vozila - enostavni pristop">
            <a:hlinkClick r:id="" action="ppaction://media"/>
            <a:extLst>
              <a:ext uri="{FF2B5EF4-FFF2-40B4-BE49-F238E27FC236}">
                <a16:creationId xmlns:a16="http://schemas.microsoft.com/office/drawing/2014/main" id="{D9F361A5-11DD-A1A0-85BC-C3BB3BC582FB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784350" y="1835150"/>
            <a:ext cx="8623300" cy="487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177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D2C4DB-6ACA-4B07-A1D2-C3D1189E7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9D92025E-EC8A-E16D-5CF3-F216F29C0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noProof="0" dirty="0"/>
              <a:t>Intervencije z večjim številom žrtev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24AB6061-0FAC-6F20-7724-7BF9B1EC51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noProof="0" dirty="0"/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427405500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1BA36F3-F7BA-6AFA-101C-C8D215DFE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Primarna triaža</a:t>
            </a:r>
            <a:endParaRPr lang="sl-SI" noProof="0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E2D825A-38CA-B524-AA76-11CE007ECA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22935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sl-SI" noProof="0" dirty="0">
                <a:cs typeface="Arial"/>
              </a:rPr>
              <a:t>Postopek, kjer žrtve ločimo v kategorije glede nujnosti oskrbe in jih nato glede na to tudi oskrbujemo</a:t>
            </a:r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8F55322F-ACD9-09B4-3A05-216C9B52ECC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28573"/>
          <a:stretch>
            <a:fillRect/>
          </a:stretch>
        </p:blipFill>
        <p:spPr>
          <a:xfrm>
            <a:off x="619760" y="2448560"/>
            <a:ext cx="11150708" cy="425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847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F109A0-976F-BCF1-6BE9-88A87AB27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690AA2B3-267D-21E4-5A80-4FEBF431E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804"/>
            <a:ext cx="8761675" cy="1325563"/>
          </a:xfrm>
        </p:spPr>
        <p:txBody>
          <a:bodyPr>
            <a:normAutofit/>
          </a:bodyPr>
          <a:lstStyle/>
          <a:p>
            <a:r>
              <a:rPr lang="sl-SI" noProof="0" dirty="0"/>
              <a:t>3 koraki reševanja življenja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7869876-B2B2-71DD-F09A-E9E3F77036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8233"/>
            <a:ext cx="10515600" cy="471873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panose="020B0604020202020204" pitchFamily="34" charset="0"/>
              <a:buChar char="Ø"/>
            </a:pPr>
            <a:r>
              <a:rPr lang="sl-SI" sz="2200" noProof="0" dirty="0">
                <a:cs typeface="Arial"/>
              </a:rPr>
              <a:t>Pravilen pristop na kraj intervencije s stališča nudenja prve pomoči</a:t>
            </a:r>
          </a:p>
          <a:p>
            <a:pPr marL="971550" lvl="1" indent="-514350">
              <a:buAutoNum type="arabicPeriod"/>
            </a:pPr>
            <a:r>
              <a:rPr lang="sl-SI" sz="2000" noProof="0" dirty="0">
                <a:cs typeface="Arial"/>
              </a:rPr>
              <a:t>VARNOST (če ni varno (npr. prisotnost CO) → samo obveščamo in ne pristopamo intervenciji)</a:t>
            </a:r>
            <a:endParaRPr lang="sl-SI" noProof="0" dirty="0">
              <a:cs typeface="Arial"/>
            </a:endParaRPr>
          </a:p>
          <a:p>
            <a:pPr marL="971550" lvl="1" indent="-514350">
              <a:buAutoNum type="arabicPeriod"/>
            </a:pPr>
            <a:r>
              <a:rPr lang="sl-SI" sz="2000" noProof="0" dirty="0">
                <a:cs typeface="Arial"/>
              </a:rPr>
              <a:t>Preveri stanje in KLIC na 112</a:t>
            </a:r>
          </a:p>
          <a:p>
            <a:pPr marL="971550" lvl="1" indent="-514350">
              <a:buAutoNum type="arabicPeriod"/>
            </a:pPr>
            <a:r>
              <a:rPr lang="sl-SI" sz="2000" noProof="0" dirty="0">
                <a:cs typeface="Arial"/>
              </a:rPr>
              <a:t>Pregled osnovnih življenjskih funkcij</a:t>
            </a:r>
          </a:p>
          <a:p>
            <a:pPr marL="514350" indent="-514350">
              <a:buFont typeface="Wingdings" panose="020B0604020202020204" pitchFamily="34" charset="0"/>
              <a:buChar char="Ø"/>
            </a:pPr>
            <a:endParaRPr lang="sl-SI" noProof="0" dirty="0">
              <a:cs typeface="Arial"/>
            </a:endParaRPr>
          </a:p>
        </p:txBody>
      </p:sp>
      <p:pic>
        <p:nvPicPr>
          <p:cNvPr id="10" name="Označba mesta vsebine 8" descr="Slika, ki vsebuje besede besedilo, posnetek zaslona, pisava, številka&#10;&#10;Vsebina, ustvarjena z UI, morda ni pravilna.">
            <a:extLst>
              <a:ext uri="{FF2B5EF4-FFF2-40B4-BE49-F238E27FC236}">
                <a16:creationId xmlns:a16="http://schemas.microsoft.com/office/drawing/2014/main" id="{512DDA04-E805-6516-93BF-D13DD465CE8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22392"/>
          <a:stretch>
            <a:fillRect/>
          </a:stretch>
        </p:blipFill>
        <p:spPr>
          <a:xfrm>
            <a:off x="973414" y="3098376"/>
            <a:ext cx="10245171" cy="3754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6044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B06CB22-C837-45AD-C4B8-D76A36A2B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Sekundarna triaža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F935B3CE-FBAB-6A36-7463-1CF4F1B290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Opravljajo jo samo za to usposobljeni zdravstveni delavci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5A503543-EEAE-F0C4-8D90-C620FB6988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39807" y="2387600"/>
            <a:ext cx="7112385" cy="447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96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66179EB-C7A8-B8F0-7317-C812A17B4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8978232" cy="1472616"/>
          </a:xfrm>
        </p:spPr>
        <p:txBody>
          <a:bodyPr/>
          <a:lstStyle/>
          <a:p>
            <a:pPr algn="ctr"/>
            <a:r>
              <a:rPr lang="sl-SI" noProof="0" dirty="0"/>
              <a:t>Osnovne življenjske funkcije </a:t>
            </a:r>
            <a:br>
              <a:rPr lang="sl-SI" noProof="0" dirty="0"/>
            </a:br>
            <a:r>
              <a:rPr lang="sl-SI" noProof="0" dirty="0"/>
              <a:t>(znaki življenja)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C173FE6F-884B-7F70-29CB-B5FBBE9C77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947" y="3686427"/>
            <a:ext cx="3379786" cy="82391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sl-SI" noProof="0" dirty="0">
                <a:cs typeface="Arial"/>
              </a:rPr>
              <a:t>STANJE ZAVESTI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87AA2831-6FD7-7C5F-022D-8F6C332539D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085265" y="3686427"/>
            <a:ext cx="3379786" cy="82391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sl-SI" noProof="0" dirty="0">
                <a:cs typeface="Arial"/>
              </a:rPr>
              <a:t>DIHANJE</a:t>
            </a:r>
          </a:p>
        </p:txBody>
      </p:sp>
      <p:sp>
        <p:nvSpPr>
          <p:cNvPr id="7" name="Označba mesta besedila 6">
            <a:extLst>
              <a:ext uri="{FF2B5EF4-FFF2-40B4-BE49-F238E27FC236}">
                <a16:creationId xmlns:a16="http://schemas.microsoft.com/office/drawing/2014/main" id="{4145610D-3501-1A71-16DA-DB4FE94CFE55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119478" y="3686427"/>
            <a:ext cx="3379786" cy="823912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/>
            <a:r>
              <a:rPr lang="sl-SI" noProof="0" dirty="0">
                <a:cs typeface="Arial"/>
              </a:rPr>
              <a:t>UTRIP SRCA</a:t>
            </a:r>
            <a:endParaRPr lang="sl-SI" noProof="0" dirty="0"/>
          </a:p>
          <a:p>
            <a:pPr algn="ctr"/>
            <a:r>
              <a:rPr lang="sl-SI" noProof="0" dirty="0">
                <a:cs typeface="Arial"/>
              </a:rPr>
              <a:t>(krvni obtok)</a:t>
            </a:r>
          </a:p>
        </p:txBody>
      </p:sp>
      <p:cxnSp>
        <p:nvCxnSpPr>
          <p:cNvPr id="9" name="Raven puščični povezovalnik 8">
            <a:extLst>
              <a:ext uri="{FF2B5EF4-FFF2-40B4-BE49-F238E27FC236}">
                <a16:creationId xmlns:a16="http://schemas.microsoft.com/office/drawing/2014/main" id="{1CD1EDD6-CB0C-D0A2-E593-B0CC37482AAE}"/>
              </a:ext>
            </a:extLst>
          </p:cNvPr>
          <p:cNvCxnSpPr/>
          <p:nvPr/>
        </p:nvCxnSpPr>
        <p:spPr>
          <a:xfrm flipH="1">
            <a:off x="2890550" y="2004521"/>
            <a:ext cx="961782" cy="1535139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Raven puščični povezovalnik 9">
            <a:extLst>
              <a:ext uri="{FF2B5EF4-FFF2-40B4-BE49-F238E27FC236}">
                <a16:creationId xmlns:a16="http://schemas.microsoft.com/office/drawing/2014/main" id="{EF9E5E33-2021-6423-A48A-FC534A126D5F}"/>
              </a:ext>
            </a:extLst>
          </p:cNvPr>
          <p:cNvCxnSpPr/>
          <p:nvPr/>
        </p:nvCxnSpPr>
        <p:spPr>
          <a:xfrm>
            <a:off x="5686777" y="1976298"/>
            <a:ext cx="14111" cy="1593812"/>
          </a:xfrm>
          <a:prstGeom prst="straightConnector1">
            <a:avLst/>
          </a:prstGeom>
          <a:ln w="57150"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Raven puščični povezovalnik 10">
            <a:extLst>
              <a:ext uri="{FF2B5EF4-FFF2-40B4-BE49-F238E27FC236}">
                <a16:creationId xmlns:a16="http://schemas.microsoft.com/office/drawing/2014/main" id="{3B3AA42F-D0EF-35CA-1741-2999FD859963}"/>
              </a:ext>
            </a:extLst>
          </p:cNvPr>
          <p:cNvCxnSpPr/>
          <p:nvPr/>
        </p:nvCxnSpPr>
        <p:spPr>
          <a:xfrm>
            <a:off x="7859888" y="2003034"/>
            <a:ext cx="1114777" cy="1527713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Slika 11" descr="Slika, ki vsebuje besede risanje, ilustracija, sličica, skica&#10;&#10;Vsebina, ustvarjena z UI, morda ni pravilna.">
            <a:extLst>
              <a:ext uri="{FF2B5EF4-FFF2-40B4-BE49-F238E27FC236}">
                <a16:creationId xmlns:a16="http://schemas.microsoft.com/office/drawing/2014/main" id="{BB725DA3-0EEA-B719-3AED-DC1DA7B0BE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454" y="4501816"/>
            <a:ext cx="3380039" cy="1891632"/>
          </a:xfrm>
          <a:prstGeom prst="rect">
            <a:avLst/>
          </a:prstGeom>
        </p:spPr>
      </p:pic>
      <p:pic>
        <p:nvPicPr>
          <p:cNvPr id="13" name="Slika 12" descr="Slika, ki vsebuje besede risanje, skica, ilustracija, sličica&#10;&#10;Vsebina, ustvarjena z UI, morda ni pravilna.">
            <a:extLst>
              <a:ext uri="{FF2B5EF4-FFF2-40B4-BE49-F238E27FC236}">
                <a16:creationId xmlns:a16="http://schemas.microsoft.com/office/drawing/2014/main" id="{A2FB26C3-1409-7C31-722B-48C211A096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855" y="4421689"/>
            <a:ext cx="2476500" cy="1971675"/>
          </a:xfrm>
          <a:prstGeom prst="rect">
            <a:avLst/>
          </a:prstGeom>
        </p:spPr>
      </p:pic>
      <p:pic>
        <p:nvPicPr>
          <p:cNvPr id="15" name="Slika 14" descr="Effect of Exercise Investigation | Teaching Resources">
            <a:extLst>
              <a:ext uri="{FF2B5EF4-FFF2-40B4-BE49-F238E27FC236}">
                <a16:creationId xmlns:a16="http://schemas.microsoft.com/office/drawing/2014/main" id="{FC530046-4D28-CE6D-FAE2-B7793FD9DA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5434" y="3681032"/>
            <a:ext cx="900642" cy="644878"/>
          </a:xfrm>
          <a:prstGeom prst="rect">
            <a:avLst/>
          </a:prstGeom>
        </p:spPr>
      </p:pic>
      <p:pic>
        <p:nvPicPr>
          <p:cNvPr id="3" name="Slika 2" descr="Slika, ki vsebuje besede risanje, sličica, ilustracija, risanka&#10;&#10;Vsebina, ustvarjena z UI, morda ni pravilna.">
            <a:extLst>
              <a:ext uri="{FF2B5EF4-FFF2-40B4-BE49-F238E27FC236}">
                <a16:creationId xmlns:a16="http://schemas.microsoft.com/office/drawing/2014/main" id="{AA4CECF9-A203-49A1-AF9A-1B1E6C270C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5918" y="4502150"/>
            <a:ext cx="2496610" cy="2072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279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BF031B2-F7FE-8A15-D746-B30E058BD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Preveri odzivanje</a:t>
            </a:r>
            <a:br>
              <a:rPr lang="sl-SI" noProof="0" dirty="0"/>
            </a:br>
            <a:r>
              <a:rPr lang="sl-SI" noProof="0" dirty="0"/>
              <a:t>(stanje zavesti)</a:t>
            </a:r>
          </a:p>
        </p:txBody>
      </p:sp>
      <p:sp>
        <p:nvSpPr>
          <p:cNvPr id="8" name="Označba mesta vsebine 7">
            <a:extLst>
              <a:ext uri="{FF2B5EF4-FFF2-40B4-BE49-F238E27FC236}">
                <a16:creationId xmlns:a16="http://schemas.microsoft.com/office/drawing/2014/main" id="{4BAD5356-92AE-2F00-A447-F3ACE1C6FE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8055" y="1893455"/>
            <a:ext cx="4343400" cy="428350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sl-SI" noProof="0" dirty="0"/>
              <a:t>Ponesrečenca</a:t>
            </a:r>
          </a:p>
          <a:p>
            <a:pPr marL="0" indent="0" algn="ctr">
              <a:buNone/>
            </a:pPr>
            <a:r>
              <a:rPr lang="sl-SI" noProof="0" dirty="0"/>
              <a:t>nežno stresi za ramena in glasno ogovori:</a:t>
            </a:r>
            <a:endParaRPr lang="sl-SI" noProof="0" dirty="0">
              <a:cs typeface="Arial"/>
            </a:endParaRPr>
          </a:p>
          <a:p>
            <a:pPr marL="0" indent="0" algn="ctr">
              <a:buNone/>
            </a:pPr>
            <a:r>
              <a:rPr lang="sl-SI" sz="3200" b="1" noProof="0" dirty="0"/>
              <a:t>„Ste v redu?“</a:t>
            </a:r>
          </a:p>
        </p:txBody>
      </p:sp>
      <p:pic>
        <p:nvPicPr>
          <p:cNvPr id="9" name="Označba mesta vsebine 5">
            <a:extLst>
              <a:ext uri="{FF2B5EF4-FFF2-40B4-BE49-F238E27FC236}">
                <a16:creationId xmlns:a16="http://schemas.microsoft.com/office/drawing/2014/main" id="{E5C87D60-41B0-17E4-88CA-BB15265102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3580" y="3539837"/>
            <a:ext cx="3491765" cy="2839893"/>
          </a:xfrm>
          <a:prstGeom prst="rect">
            <a:avLst/>
          </a:prstGeom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ECD90E24-4ABF-4A87-4530-396AF215B1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9225" y="2799308"/>
            <a:ext cx="3520749" cy="3580422"/>
          </a:xfrm>
          <a:prstGeom prst="rect">
            <a:avLst/>
          </a:prstGeom>
        </p:spPr>
      </p:pic>
      <p:sp>
        <p:nvSpPr>
          <p:cNvPr id="11" name="Označba mesta vsebine 7">
            <a:extLst>
              <a:ext uri="{FF2B5EF4-FFF2-40B4-BE49-F238E27FC236}">
                <a16:creationId xmlns:a16="http://schemas.microsoft.com/office/drawing/2014/main" id="{0AE208A4-7180-5A5D-F30A-41CDD1D892B0}"/>
              </a:ext>
            </a:extLst>
          </p:cNvPr>
          <p:cNvSpPr txBox="1">
            <a:spLocks/>
          </p:cNvSpPr>
          <p:nvPr/>
        </p:nvSpPr>
        <p:spPr>
          <a:xfrm>
            <a:off x="5816200" y="1893455"/>
            <a:ext cx="4343400" cy="42835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noProof="0" dirty="0"/>
              <a:t>Če ni odziva, pokliči na pomoč</a:t>
            </a:r>
            <a:endParaRPr lang="sl-SI" sz="3200" b="1" noProof="0" dirty="0"/>
          </a:p>
        </p:txBody>
      </p:sp>
      <p:pic>
        <p:nvPicPr>
          <p:cNvPr id="13" name="Grafika 12">
            <a:extLst>
              <a:ext uri="{FF2B5EF4-FFF2-40B4-BE49-F238E27FC236}">
                <a16:creationId xmlns:a16="http://schemas.microsoft.com/office/drawing/2014/main" id="{632B2F44-409F-99AD-D477-AD9804CE3D2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14176" y="3155689"/>
            <a:ext cx="1547447" cy="1547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1873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43CF9F8-C521-39D6-D7C2-1699BB8A3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Sprosti dihalno pot in preveri dihanje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F8632FC-375B-500B-8B60-09070A260C0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noProof="0" dirty="0"/>
              <a:t>Položi eno roko na čelo, prste druge roke pa pod brado. Nežno nagni glavo nazaj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0D6B0B21-7917-253A-2C1D-858BF349E1F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sl-SI" noProof="0" dirty="0"/>
              <a:t>„</a:t>
            </a:r>
            <a:r>
              <a:rPr lang="sl-SI" b="1" noProof="0" dirty="0"/>
              <a:t>Glej, poslušaj, začuti</a:t>
            </a:r>
            <a:r>
              <a:rPr lang="sl-SI" noProof="0" dirty="0"/>
              <a:t>“ normalno dihanje preverjamo največ 10 sekund</a:t>
            </a:r>
          </a:p>
        </p:txBody>
      </p:sp>
      <p:pic>
        <p:nvPicPr>
          <p:cNvPr id="5" name="Označba mesta vsebine 11">
            <a:extLst>
              <a:ext uri="{FF2B5EF4-FFF2-40B4-BE49-F238E27FC236}">
                <a16:creationId xmlns:a16="http://schemas.microsoft.com/office/drawing/2014/main" id="{1A2EBBCC-AE78-D238-F9CD-9EB6A3FCCA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623193" y="3114989"/>
            <a:ext cx="3129399" cy="4105234"/>
          </a:xfrm>
          <a:prstGeom prst="rect">
            <a:avLst/>
          </a:prstGeom>
        </p:spPr>
      </p:pic>
      <p:pic>
        <p:nvPicPr>
          <p:cNvPr id="11" name="Grafika 10">
            <a:extLst>
              <a:ext uri="{FF2B5EF4-FFF2-40B4-BE49-F238E27FC236}">
                <a16:creationId xmlns:a16="http://schemas.microsoft.com/office/drawing/2014/main" id="{2A10CE16-0790-B286-9752-4CA050596C1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7133" y="3248025"/>
            <a:ext cx="4700263" cy="306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150473"/>
      </p:ext>
    </p:extLst>
  </p:cSld>
  <p:clrMapOvr>
    <a:masterClrMapping/>
  </p:clrMapOvr>
</p:sld>
</file>

<file path=ppt/theme/theme1.xml><?xml version="1.0" encoding="utf-8"?>
<a:theme xmlns:a="http://schemas.openxmlformats.org/drawingml/2006/main" name="Vsebin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GZ Logatec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Naslovi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GZ Logatec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isar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2743</Words>
  <Application>Microsoft Office PowerPoint</Application>
  <PresentationFormat>Širokozaslonsko</PresentationFormat>
  <Paragraphs>383</Paragraphs>
  <Slides>60</Slides>
  <Notes>0</Notes>
  <HiddenSlides>1</HiddenSlides>
  <MMClips>1</MMClips>
  <ScaleCrop>false</ScaleCrop>
  <HeadingPairs>
    <vt:vector size="6" baseType="variant">
      <vt:variant>
        <vt:lpstr>Uporabljene pisave</vt:lpstr>
      </vt:variant>
      <vt:variant>
        <vt:i4>6</vt:i4>
      </vt:variant>
      <vt:variant>
        <vt:lpstr>Tema</vt:lpstr>
      </vt:variant>
      <vt:variant>
        <vt:i4>2</vt:i4>
      </vt:variant>
      <vt:variant>
        <vt:lpstr>Naslovi diapozitivov</vt:lpstr>
      </vt:variant>
      <vt:variant>
        <vt:i4>60</vt:i4>
      </vt:variant>
    </vt:vector>
  </HeadingPairs>
  <TitlesOfParts>
    <vt:vector size="68" baseType="lpstr">
      <vt:lpstr>Aptos</vt:lpstr>
      <vt:lpstr>Arial</vt:lpstr>
      <vt:lpstr>Courier New</vt:lpstr>
      <vt:lpstr>Georgia</vt:lpstr>
      <vt:lpstr>Symbol</vt:lpstr>
      <vt:lpstr>Wingdings</vt:lpstr>
      <vt:lpstr>Vsebina</vt:lpstr>
      <vt:lpstr>Naslovi</vt:lpstr>
      <vt:lpstr>Prva pomoč</vt:lpstr>
      <vt:lpstr>Veriga preživetja in pomen zgodnjega nudenja prve pomoči  </vt:lpstr>
      <vt:lpstr>Veriga preživetja</vt:lpstr>
      <vt:lpstr>Vloga gasilca</vt:lpstr>
      <vt:lpstr>Temeljni postopki oživljanja (TPO)</vt:lpstr>
      <vt:lpstr>3 koraki reševanja življenja</vt:lpstr>
      <vt:lpstr>Osnovne življenjske funkcije  (znaki življenja)</vt:lpstr>
      <vt:lpstr>Preveri odzivanje (stanje zavesti)</vt:lpstr>
      <vt:lpstr>Sprosti dihalno pot in preveri dihanje</vt:lpstr>
      <vt:lpstr>Preverimo utrip srca (krvni obtok)</vt:lpstr>
      <vt:lpstr>Oseba diha in ima utrip</vt:lpstr>
      <vt:lpstr>Oseba ne diha in nima utripa</vt:lpstr>
      <vt:lpstr>Reševanje utopljenca</vt:lpstr>
      <vt:lpstr>Kdaj prenehamo oživljati?</vt:lpstr>
      <vt:lpstr>Uporaba avtomatskega zunanjega defibrilatorja (AED)</vt:lpstr>
      <vt:lpstr>Avtomatski zunanji defibrilator</vt:lpstr>
      <vt:lpstr>Osnovni algoritem za oživljanje</vt:lpstr>
      <vt:lpstr>Medicinska nujna stanja</vt:lpstr>
      <vt:lpstr>Nudenje prve pomoči</vt:lpstr>
      <vt:lpstr>Pristop ABCDE</vt:lpstr>
      <vt:lpstr>A – Airway (Dihalna pot)</vt:lpstr>
      <vt:lpstr>B – Breathing (Dihanje)</vt:lpstr>
      <vt:lpstr>C – Circulation (Cirkulacija)</vt:lpstr>
      <vt:lpstr>D – Disability  (Nevrološko stanje)</vt:lpstr>
      <vt:lpstr>E – Exposure (Zunanjost)</vt:lpstr>
      <vt:lpstr>5 Neposrednih nevarnosti za življenje</vt:lpstr>
      <vt:lpstr>LAŽJA ZAPORA DIHAL</vt:lpstr>
      <vt:lpstr>Težja zapora dihal</vt:lpstr>
      <vt:lpstr>Šok</vt:lpstr>
      <vt:lpstr>Nezavest</vt:lpstr>
      <vt:lpstr>Najpogostejša nagla obolenja</vt:lpstr>
      <vt:lpstr>Zastrupitev</vt:lpstr>
      <vt:lpstr>Rane</vt:lpstr>
      <vt:lpstr>Rane</vt:lpstr>
      <vt:lpstr>Rane</vt:lpstr>
      <vt:lpstr>Metode ustavljanja življenjsko nevarne krvavitve</vt:lpstr>
      <vt:lpstr>Večji tujki v rani</vt:lpstr>
      <vt:lpstr>Zlomi, zvini in izpahi</vt:lpstr>
      <vt:lpstr>Imobilizacija okončin</vt:lpstr>
      <vt:lpstr>Poškodba hrbtenice</vt:lpstr>
      <vt:lpstr>Opekline</vt:lpstr>
      <vt:lpstr>Pregrevanje telesa</vt:lpstr>
      <vt:lpstr>Podhladitev telesa</vt:lpstr>
      <vt:lpstr>Oprema za nudenje prve pomoči</vt:lpstr>
      <vt:lpstr>Oprema za prvo pomoč v PGD</vt:lpstr>
      <vt:lpstr>Priporočena oprema za prvo pomoč v gasilski enoti</vt:lpstr>
      <vt:lpstr>Položaji poškodovancev in naglo obolelih</vt:lpstr>
      <vt:lpstr>Stabilni bočni položaj </vt:lpstr>
      <vt:lpstr>Položaj pri šoku</vt:lpstr>
      <vt:lpstr>Polsedeč položaj</vt:lpstr>
      <vt:lpstr>Položaj pri bolečinah v trebuhu</vt:lpstr>
      <vt:lpstr>Položaj pri sumu na poškodbo hrbtenice</vt:lpstr>
      <vt:lpstr>Pravilen prenos naglo obolelih / poškodovanih</vt:lpstr>
      <vt:lpstr>Prenos poškodovanca</vt:lpstr>
      <vt:lpstr>Transport pri sumu na poškodbo hrbtenice</vt:lpstr>
      <vt:lpstr>Urgentni iznos</vt:lpstr>
      <vt:lpstr>Hitri iznos</vt:lpstr>
      <vt:lpstr>Intervencije z večjim številom žrtev</vt:lpstr>
      <vt:lpstr>Primarna triaža</vt:lpstr>
      <vt:lpstr>Sekundarna triaža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Peter Gladek</dc:creator>
  <cp:lastModifiedBy>Peter Gladek</cp:lastModifiedBy>
  <cp:revision>970</cp:revision>
  <dcterms:created xsi:type="dcterms:W3CDTF">2025-10-18T17:41:36Z</dcterms:created>
  <dcterms:modified xsi:type="dcterms:W3CDTF">2026-06-11T22:17:58Z</dcterms:modified>
</cp:coreProperties>
</file>